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jpe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6"/>
  </p:notesMasterIdLst>
  <p:sldIdLst>
    <p:sldId id="288" r:id="rId2"/>
    <p:sldId id="310" r:id="rId3"/>
    <p:sldId id="311" r:id="rId4"/>
    <p:sldId id="309" r:id="rId5"/>
    <p:sldId id="289" r:id="rId6"/>
    <p:sldId id="287" r:id="rId7"/>
    <p:sldId id="301" r:id="rId8"/>
    <p:sldId id="294" r:id="rId9"/>
    <p:sldId id="317" r:id="rId10"/>
    <p:sldId id="313" r:id="rId11"/>
    <p:sldId id="295" r:id="rId12"/>
    <p:sldId id="304" r:id="rId13"/>
    <p:sldId id="315" r:id="rId14"/>
    <p:sldId id="297" r:id="rId15"/>
    <p:sldId id="314" r:id="rId16"/>
    <p:sldId id="302" r:id="rId17"/>
    <p:sldId id="316" r:id="rId18"/>
    <p:sldId id="305" r:id="rId19"/>
    <p:sldId id="303" r:id="rId20"/>
    <p:sldId id="267" r:id="rId21"/>
    <p:sldId id="306" r:id="rId22"/>
    <p:sldId id="307" r:id="rId23"/>
    <p:sldId id="308" r:id="rId24"/>
    <p:sldId id="31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5179" autoAdjust="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A6CB2B-5581-4799-A00F-495DA49C77DC}" type="doc">
      <dgm:prSet loTypeId="urn:microsoft.com/office/officeart/2005/8/layout/hierarchy1" loCatId="hierarchy" qsTypeId="urn:microsoft.com/office/officeart/2005/8/quickstyle/3d4" qsCatId="3D" csTypeId="urn:microsoft.com/office/officeart/2005/8/colors/colorful2" csCatId="colorful" phldr="1"/>
      <dgm:spPr/>
      <dgm:t>
        <a:bodyPr/>
        <a:lstStyle/>
        <a:p>
          <a:endParaRPr lang="en-US"/>
        </a:p>
      </dgm:t>
    </dgm:pt>
    <dgm:pt modelId="{23E55D7B-850D-42C3-9004-3F7F09514EF4}">
      <dgm:prSet phldrT="[Text]"/>
      <dgm:spPr/>
      <dgm:t>
        <a:bodyPr/>
        <a:lstStyle/>
        <a:p>
          <a:r>
            <a:rPr lang="en-US" dirty="0"/>
            <a:t> OCCUPIER</a:t>
          </a:r>
        </a:p>
      </dgm:t>
    </dgm:pt>
    <dgm:pt modelId="{BCB8F035-F55F-4559-8A02-95788F7890B3}" type="parTrans" cxnId="{4F0F7D44-F926-4C35-BFE1-3E5F7D892876}">
      <dgm:prSet/>
      <dgm:spPr/>
      <dgm:t>
        <a:bodyPr/>
        <a:lstStyle/>
        <a:p>
          <a:endParaRPr lang="en-US"/>
        </a:p>
      </dgm:t>
    </dgm:pt>
    <dgm:pt modelId="{D250DE49-70D2-4CEA-8B30-8F956BCF9E8E}" type="sibTrans" cxnId="{4F0F7D44-F926-4C35-BFE1-3E5F7D892876}">
      <dgm:prSet/>
      <dgm:spPr/>
      <dgm:t>
        <a:bodyPr/>
        <a:lstStyle/>
        <a:p>
          <a:endParaRPr lang="en-US"/>
        </a:p>
      </dgm:t>
    </dgm:pt>
    <dgm:pt modelId="{3E88D381-F0C2-4B13-8FDF-95372D5663BF}" type="asst">
      <dgm:prSet phldrT="[Text]"/>
      <dgm:spPr/>
      <dgm:t>
        <a:bodyPr/>
        <a:lstStyle/>
        <a:p>
          <a:r>
            <a:rPr lang="en-US" dirty="0"/>
            <a:t>GENERAL MANAGER</a:t>
          </a:r>
        </a:p>
      </dgm:t>
    </dgm:pt>
    <dgm:pt modelId="{3C666747-3688-42A4-995D-ACA5EA5F53DB}" type="parTrans" cxnId="{8E634EB8-0B01-428F-8EE9-3F428FAC8121}">
      <dgm:prSet/>
      <dgm:spPr/>
      <dgm:t>
        <a:bodyPr/>
        <a:lstStyle/>
        <a:p>
          <a:endParaRPr lang="en-US"/>
        </a:p>
      </dgm:t>
    </dgm:pt>
    <dgm:pt modelId="{9C1CAEBB-15C8-4D8E-B019-65306BD7EB30}" type="sibTrans" cxnId="{8E634EB8-0B01-428F-8EE9-3F428FAC8121}">
      <dgm:prSet/>
      <dgm:spPr/>
      <dgm:t>
        <a:bodyPr/>
        <a:lstStyle/>
        <a:p>
          <a:endParaRPr lang="en-US"/>
        </a:p>
      </dgm:t>
    </dgm:pt>
    <dgm:pt modelId="{7A8D8D64-1D96-40AE-9025-04A44637137A}">
      <dgm:prSet phldrT="[Text]" custT="1"/>
      <dgm:spPr/>
      <dgm:t>
        <a:bodyPr/>
        <a:lstStyle/>
        <a:p>
          <a:r>
            <a:rPr lang="en-US" sz="1200" dirty="0"/>
            <a:t>H.R</a:t>
          </a:r>
        </a:p>
      </dgm:t>
    </dgm:pt>
    <dgm:pt modelId="{D9DC23CC-ACA5-4BC9-829F-82833E3ED595}" type="parTrans" cxnId="{D3C43BE3-8F84-4B01-A6BB-DC9ABD8A53A1}">
      <dgm:prSet/>
      <dgm:spPr/>
      <dgm:t>
        <a:bodyPr/>
        <a:lstStyle/>
        <a:p>
          <a:endParaRPr lang="en-US"/>
        </a:p>
      </dgm:t>
    </dgm:pt>
    <dgm:pt modelId="{4FE7F02C-7AF3-44FD-8F0F-62E4D82576F3}" type="sibTrans" cxnId="{D3C43BE3-8F84-4B01-A6BB-DC9ABD8A53A1}">
      <dgm:prSet/>
      <dgm:spPr/>
      <dgm:t>
        <a:bodyPr/>
        <a:lstStyle/>
        <a:p>
          <a:endParaRPr lang="en-US"/>
        </a:p>
      </dgm:t>
    </dgm:pt>
    <dgm:pt modelId="{1BE9BB8D-FE21-40B4-82E7-E50C77C888D5}">
      <dgm:prSet phldrT="[Text]"/>
      <dgm:spPr/>
      <dgm:t>
        <a:bodyPr/>
        <a:lstStyle/>
        <a:p>
          <a:r>
            <a:rPr lang="en-US" dirty="0"/>
            <a:t>SENIOR MERCHANDISER</a:t>
          </a:r>
        </a:p>
      </dgm:t>
    </dgm:pt>
    <dgm:pt modelId="{CDA64D8E-ADB7-4B00-AD79-D901DD97A93C}" type="parTrans" cxnId="{E93E05B9-99A4-452C-AB49-663C26586FBE}">
      <dgm:prSet/>
      <dgm:spPr/>
      <dgm:t>
        <a:bodyPr/>
        <a:lstStyle/>
        <a:p>
          <a:endParaRPr lang="en-US"/>
        </a:p>
      </dgm:t>
    </dgm:pt>
    <dgm:pt modelId="{069D8266-6D73-462F-9D1B-98FBABB578EC}" type="sibTrans" cxnId="{E93E05B9-99A4-452C-AB49-663C26586FBE}">
      <dgm:prSet/>
      <dgm:spPr/>
      <dgm:t>
        <a:bodyPr/>
        <a:lstStyle/>
        <a:p>
          <a:endParaRPr lang="en-US"/>
        </a:p>
      </dgm:t>
    </dgm:pt>
    <dgm:pt modelId="{B44EEBBA-8B9C-40A3-BC9C-86B37C4F1FF7}">
      <dgm:prSet/>
      <dgm:spPr/>
      <dgm:t>
        <a:bodyPr/>
        <a:lstStyle/>
        <a:p>
          <a:r>
            <a:rPr lang="en-US" dirty="0"/>
            <a:t>Q.A </a:t>
          </a:r>
        </a:p>
      </dgm:t>
    </dgm:pt>
    <dgm:pt modelId="{BE86F743-2F37-4C0F-AEB0-4423C2203228}" type="parTrans" cxnId="{DA30EF9A-73C1-4E13-8DE4-2F576E8B38E4}">
      <dgm:prSet/>
      <dgm:spPr/>
      <dgm:t>
        <a:bodyPr/>
        <a:lstStyle/>
        <a:p>
          <a:endParaRPr lang="en-US"/>
        </a:p>
      </dgm:t>
    </dgm:pt>
    <dgm:pt modelId="{F959D711-2F06-486B-AACE-A1BA02B18920}" type="sibTrans" cxnId="{DA30EF9A-73C1-4E13-8DE4-2F576E8B38E4}">
      <dgm:prSet/>
      <dgm:spPr/>
      <dgm:t>
        <a:bodyPr/>
        <a:lstStyle/>
        <a:p>
          <a:endParaRPr lang="en-US"/>
        </a:p>
      </dgm:t>
    </dgm:pt>
    <dgm:pt modelId="{4E1755DD-5A29-4FE1-AE73-077E61B06E29}">
      <dgm:prSet/>
      <dgm:spPr/>
      <dgm:t>
        <a:bodyPr/>
        <a:lstStyle/>
        <a:p>
          <a:r>
            <a:rPr lang="en-US" dirty="0"/>
            <a:t>Q.C</a:t>
          </a:r>
        </a:p>
      </dgm:t>
    </dgm:pt>
    <dgm:pt modelId="{802B3646-7240-44F5-91FB-65B5C194BD78}" type="parTrans" cxnId="{660F6698-AEE7-4574-AAED-862945D71C70}">
      <dgm:prSet/>
      <dgm:spPr/>
      <dgm:t>
        <a:bodyPr/>
        <a:lstStyle/>
        <a:p>
          <a:endParaRPr lang="en-US"/>
        </a:p>
      </dgm:t>
    </dgm:pt>
    <dgm:pt modelId="{951A9A13-1876-4003-B5EE-EA42EC881AFF}" type="sibTrans" cxnId="{660F6698-AEE7-4574-AAED-862945D71C70}">
      <dgm:prSet/>
      <dgm:spPr/>
      <dgm:t>
        <a:bodyPr/>
        <a:lstStyle/>
        <a:p>
          <a:endParaRPr lang="en-US"/>
        </a:p>
      </dgm:t>
    </dgm:pt>
    <dgm:pt modelId="{5CD7CC45-F5E1-4062-8759-B8178D4E166E}">
      <dgm:prSet/>
      <dgm:spPr/>
      <dgm:t>
        <a:bodyPr/>
        <a:lstStyle/>
        <a:p>
          <a:r>
            <a:rPr lang="en-US" dirty="0"/>
            <a:t>SHIPPING INCHARGE</a:t>
          </a:r>
        </a:p>
      </dgm:t>
    </dgm:pt>
    <dgm:pt modelId="{ADC6167A-1998-48F3-8C2F-AB8D9881B257}" type="parTrans" cxnId="{6092C710-0E7D-4387-AFFC-5B891EA634F9}">
      <dgm:prSet/>
      <dgm:spPr/>
      <dgm:t>
        <a:bodyPr/>
        <a:lstStyle/>
        <a:p>
          <a:endParaRPr lang="en-US"/>
        </a:p>
      </dgm:t>
    </dgm:pt>
    <dgm:pt modelId="{E2D19AAF-F306-4CA8-BC95-46FA487B60AA}" type="sibTrans" cxnId="{6092C710-0E7D-4387-AFFC-5B891EA634F9}">
      <dgm:prSet/>
      <dgm:spPr/>
      <dgm:t>
        <a:bodyPr/>
        <a:lstStyle/>
        <a:p>
          <a:endParaRPr lang="en-US"/>
        </a:p>
      </dgm:t>
    </dgm:pt>
    <dgm:pt modelId="{3CA53E32-7A57-46D1-A2D0-1D9377B8E05F}">
      <dgm:prSet/>
      <dgm:spPr/>
      <dgm:t>
        <a:bodyPr/>
        <a:lstStyle/>
        <a:p>
          <a:r>
            <a:rPr lang="en-IN" dirty="0"/>
            <a:t>MAINTENANCE INCHARGE </a:t>
          </a:r>
        </a:p>
      </dgm:t>
    </dgm:pt>
    <dgm:pt modelId="{C06DDFB2-FC83-449C-8B02-E2A6C49D2663}" type="parTrans" cxnId="{F510C0AC-2F4A-4AAE-B94B-B675F5435126}">
      <dgm:prSet/>
      <dgm:spPr/>
      <dgm:t>
        <a:bodyPr/>
        <a:lstStyle/>
        <a:p>
          <a:endParaRPr lang="en-IN"/>
        </a:p>
      </dgm:t>
    </dgm:pt>
    <dgm:pt modelId="{13657796-035A-4EDB-B0A6-17DE8E04D2D4}" type="sibTrans" cxnId="{F510C0AC-2F4A-4AAE-B94B-B675F5435126}">
      <dgm:prSet/>
      <dgm:spPr/>
      <dgm:t>
        <a:bodyPr/>
        <a:lstStyle/>
        <a:p>
          <a:endParaRPr lang="en-IN"/>
        </a:p>
      </dgm:t>
    </dgm:pt>
    <dgm:pt modelId="{CB3FF6FF-9F75-4227-9CF1-02DE35E21BE4}" type="pres">
      <dgm:prSet presAssocID="{54A6CB2B-5581-4799-A00F-495DA49C77DC}" presName="hierChild1" presStyleCnt="0">
        <dgm:presLayoutVars>
          <dgm:chPref val="1"/>
          <dgm:dir/>
          <dgm:animOne val="branch"/>
          <dgm:animLvl val="lvl"/>
          <dgm:resizeHandles/>
        </dgm:presLayoutVars>
      </dgm:prSet>
      <dgm:spPr/>
    </dgm:pt>
    <dgm:pt modelId="{135D3148-9C87-4959-AE51-986937BFEFF0}" type="pres">
      <dgm:prSet presAssocID="{23E55D7B-850D-42C3-9004-3F7F09514EF4}" presName="hierRoot1" presStyleCnt="0"/>
      <dgm:spPr/>
    </dgm:pt>
    <dgm:pt modelId="{9C8D219E-A47F-40F0-9025-5FF38D504326}" type="pres">
      <dgm:prSet presAssocID="{23E55D7B-850D-42C3-9004-3F7F09514EF4}" presName="composite" presStyleCnt="0"/>
      <dgm:spPr/>
    </dgm:pt>
    <dgm:pt modelId="{3104F3AF-368B-4881-9D20-3DFDCF9F38F5}" type="pres">
      <dgm:prSet presAssocID="{23E55D7B-850D-42C3-9004-3F7F09514EF4}" presName="background" presStyleLbl="node0" presStyleIdx="0" presStyleCnt="1"/>
      <dgm:spPr/>
    </dgm:pt>
    <dgm:pt modelId="{0FA99C4F-8831-40ED-B9BF-19E62BB06936}" type="pres">
      <dgm:prSet presAssocID="{23E55D7B-850D-42C3-9004-3F7F09514EF4}" presName="text" presStyleLbl="fgAcc0" presStyleIdx="0" presStyleCnt="1">
        <dgm:presLayoutVars>
          <dgm:chPref val="3"/>
        </dgm:presLayoutVars>
      </dgm:prSet>
      <dgm:spPr/>
    </dgm:pt>
    <dgm:pt modelId="{2B106080-3F60-4FD7-B657-EB528E70DB18}" type="pres">
      <dgm:prSet presAssocID="{23E55D7B-850D-42C3-9004-3F7F09514EF4}" presName="hierChild2" presStyleCnt="0"/>
      <dgm:spPr/>
    </dgm:pt>
    <dgm:pt modelId="{92A447DF-0AD3-48A5-B11B-6AF23F78675F}" type="pres">
      <dgm:prSet presAssocID="{3C666747-3688-42A4-995D-ACA5EA5F53DB}" presName="Name10" presStyleLbl="parChTrans1D2" presStyleIdx="0" presStyleCnt="3"/>
      <dgm:spPr/>
    </dgm:pt>
    <dgm:pt modelId="{80F11D5C-C8F1-4F29-BC34-7893AE4839B7}" type="pres">
      <dgm:prSet presAssocID="{3E88D381-F0C2-4B13-8FDF-95372D5663BF}" presName="hierRoot2" presStyleCnt="0"/>
      <dgm:spPr/>
    </dgm:pt>
    <dgm:pt modelId="{2187D590-FF7A-4026-A43C-234C21BB80AC}" type="pres">
      <dgm:prSet presAssocID="{3E88D381-F0C2-4B13-8FDF-95372D5663BF}" presName="composite2" presStyleCnt="0"/>
      <dgm:spPr/>
    </dgm:pt>
    <dgm:pt modelId="{221C0445-DDE4-4898-B6EC-41EE53D8D17A}" type="pres">
      <dgm:prSet presAssocID="{3E88D381-F0C2-4B13-8FDF-95372D5663BF}" presName="background2" presStyleLbl="asst1" presStyleIdx="0" presStyleCnt="1"/>
      <dgm:spPr/>
    </dgm:pt>
    <dgm:pt modelId="{3AECBFFC-1BCD-4856-8C7C-979940C2668B}" type="pres">
      <dgm:prSet presAssocID="{3E88D381-F0C2-4B13-8FDF-95372D5663BF}" presName="text2" presStyleLbl="fgAcc2" presStyleIdx="0" presStyleCnt="3">
        <dgm:presLayoutVars>
          <dgm:chPref val="3"/>
        </dgm:presLayoutVars>
      </dgm:prSet>
      <dgm:spPr/>
    </dgm:pt>
    <dgm:pt modelId="{B37259B6-ACA8-4B1E-99B4-11B0E8DF63DF}" type="pres">
      <dgm:prSet presAssocID="{3E88D381-F0C2-4B13-8FDF-95372D5663BF}" presName="hierChild3" presStyleCnt="0"/>
      <dgm:spPr/>
    </dgm:pt>
    <dgm:pt modelId="{41759947-0FAC-414D-B71D-35701927C5A7}" type="pres">
      <dgm:prSet presAssocID="{BE86F743-2F37-4C0F-AEB0-4423C2203228}" presName="Name17" presStyleLbl="parChTrans1D3" presStyleIdx="0" presStyleCnt="3"/>
      <dgm:spPr/>
    </dgm:pt>
    <dgm:pt modelId="{BABA1357-7ED5-437B-A0CB-444D8EDB824C}" type="pres">
      <dgm:prSet presAssocID="{B44EEBBA-8B9C-40A3-BC9C-86B37C4F1FF7}" presName="hierRoot3" presStyleCnt="0"/>
      <dgm:spPr/>
    </dgm:pt>
    <dgm:pt modelId="{00677A63-66D9-45EF-BDEE-D5CA26AEAC85}" type="pres">
      <dgm:prSet presAssocID="{B44EEBBA-8B9C-40A3-BC9C-86B37C4F1FF7}" presName="composite3" presStyleCnt="0"/>
      <dgm:spPr/>
    </dgm:pt>
    <dgm:pt modelId="{151D32D9-C5C7-451C-9F2E-CAF96722FA01}" type="pres">
      <dgm:prSet presAssocID="{B44EEBBA-8B9C-40A3-BC9C-86B37C4F1FF7}" presName="background3" presStyleLbl="node3" presStyleIdx="0" presStyleCnt="3"/>
      <dgm:spPr/>
    </dgm:pt>
    <dgm:pt modelId="{6A1129C5-298C-469B-BB5C-5EBF6F753508}" type="pres">
      <dgm:prSet presAssocID="{B44EEBBA-8B9C-40A3-BC9C-86B37C4F1FF7}" presName="text3" presStyleLbl="fgAcc3" presStyleIdx="0" presStyleCnt="3">
        <dgm:presLayoutVars>
          <dgm:chPref val="3"/>
        </dgm:presLayoutVars>
      </dgm:prSet>
      <dgm:spPr/>
    </dgm:pt>
    <dgm:pt modelId="{B98E4373-3319-41B0-861B-59B2A16209DD}" type="pres">
      <dgm:prSet presAssocID="{B44EEBBA-8B9C-40A3-BC9C-86B37C4F1FF7}" presName="hierChild4" presStyleCnt="0"/>
      <dgm:spPr/>
    </dgm:pt>
    <dgm:pt modelId="{BA89A31F-7086-4D12-BCC0-A3475C576ADC}" type="pres">
      <dgm:prSet presAssocID="{802B3646-7240-44F5-91FB-65B5C194BD78}" presName="Name23" presStyleLbl="parChTrans1D4" presStyleIdx="0" presStyleCnt="1"/>
      <dgm:spPr/>
    </dgm:pt>
    <dgm:pt modelId="{728CC676-0D6A-49E3-8CFF-900391355814}" type="pres">
      <dgm:prSet presAssocID="{4E1755DD-5A29-4FE1-AE73-077E61B06E29}" presName="hierRoot4" presStyleCnt="0"/>
      <dgm:spPr/>
    </dgm:pt>
    <dgm:pt modelId="{F1B1DA85-6EAC-4338-9803-23325DB6D270}" type="pres">
      <dgm:prSet presAssocID="{4E1755DD-5A29-4FE1-AE73-077E61B06E29}" presName="composite4" presStyleCnt="0"/>
      <dgm:spPr/>
    </dgm:pt>
    <dgm:pt modelId="{FBA9AEDE-1025-452E-9237-B012DBC52192}" type="pres">
      <dgm:prSet presAssocID="{4E1755DD-5A29-4FE1-AE73-077E61B06E29}" presName="background4" presStyleLbl="node4" presStyleIdx="0" presStyleCnt="1"/>
      <dgm:spPr/>
    </dgm:pt>
    <dgm:pt modelId="{803699B6-E685-42BB-8853-A1F0F976E35A}" type="pres">
      <dgm:prSet presAssocID="{4E1755DD-5A29-4FE1-AE73-077E61B06E29}" presName="text4" presStyleLbl="fgAcc4" presStyleIdx="0" presStyleCnt="1">
        <dgm:presLayoutVars>
          <dgm:chPref val="3"/>
        </dgm:presLayoutVars>
      </dgm:prSet>
      <dgm:spPr/>
    </dgm:pt>
    <dgm:pt modelId="{0FE8E39A-8DCE-49C0-94A7-2F11483A98A8}" type="pres">
      <dgm:prSet presAssocID="{4E1755DD-5A29-4FE1-AE73-077E61B06E29}" presName="hierChild5" presStyleCnt="0"/>
      <dgm:spPr/>
    </dgm:pt>
    <dgm:pt modelId="{F3EC7FBF-0EC8-4CFA-A90E-8A7F75EBA930}" type="pres">
      <dgm:prSet presAssocID="{C06DDFB2-FC83-449C-8B02-E2A6C49D2663}" presName="Name17" presStyleLbl="parChTrans1D3" presStyleIdx="1" presStyleCnt="3"/>
      <dgm:spPr/>
    </dgm:pt>
    <dgm:pt modelId="{BCD84E23-EFEB-4F09-A637-483E61748AAB}" type="pres">
      <dgm:prSet presAssocID="{3CA53E32-7A57-46D1-A2D0-1D9377B8E05F}" presName="hierRoot3" presStyleCnt="0"/>
      <dgm:spPr/>
    </dgm:pt>
    <dgm:pt modelId="{126D8935-282C-432A-9EFD-FF7777CCC732}" type="pres">
      <dgm:prSet presAssocID="{3CA53E32-7A57-46D1-A2D0-1D9377B8E05F}" presName="composite3" presStyleCnt="0"/>
      <dgm:spPr/>
    </dgm:pt>
    <dgm:pt modelId="{13DEF3A8-17C0-4803-9737-4D8DAD3B2148}" type="pres">
      <dgm:prSet presAssocID="{3CA53E32-7A57-46D1-A2D0-1D9377B8E05F}" presName="background3" presStyleLbl="node3" presStyleIdx="1" presStyleCnt="3"/>
      <dgm:spPr/>
    </dgm:pt>
    <dgm:pt modelId="{CA92BE4E-4C01-4E2F-B6B0-5F3D01793ECF}" type="pres">
      <dgm:prSet presAssocID="{3CA53E32-7A57-46D1-A2D0-1D9377B8E05F}" presName="text3" presStyleLbl="fgAcc3" presStyleIdx="1" presStyleCnt="3">
        <dgm:presLayoutVars>
          <dgm:chPref val="3"/>
        </dgm:presLayoutVars>
      </dgm:prSet>
      <dgm:spPr/>
    </dgm:pt>
    <dgm:pt modelId="{90B6948B-5058-46A1-AF8B-F6B37014B51A}" type="pres">
      <dgm:prSet presAssocID="{3CA53E32-7A57-46D1-A2D0-1D9377B8E05F}" presName="hierChild4" presStyleCnt="0"/>
      <dgm:spPr/>
    </dgm:pt>
    <dgm:pt modelId="{DAD4B297-1553-47DF-994B-16ADF7068938}" type="pres">
      <dgm:prSet presAssocID="{D9DC23CC-ACA5-4BC9-829F-82833E3ED595}" presName="Name10" presStyleLbl="parChTrans1D2" presStyleIdx="1" presStyleCnt="3"/>
      <dgm:spPr/>
    </dgm:pt>
    <dgm:pt modelId="{8D03DA1E-7C43-4841-834B-84C4928CE179}" type="pres">
      <dgm:prSet presAssocID="{7A8D8D64-1D96-40AE-9025-04A44637137A}" presName="hierRoot2" presStyleCnt="0"/>
      <dgm:spPr/>
    </dgm:pt>
    <dgm:pt modelId="{342092F7-DAE9-49C1-B123-8A125E7A964C}" type="pres">
      <dgm:prSet presAssocID="{7A8D8D64-1D96-40AE-9025-04A44637137A}" presName="composite2" presStyleCnt="0"/>
      <dgm:spPr/>
    </dgm:pt>
    <dgm:pt modelId="{7C712AD0-9E24-4110-B0BF-57AF97F853DF}" type="pres">
      <dgm:prSet presAssocID="{7A8D8D64-1D96-40AE-9025-04A44637137A}" presName="background2" presStyleLbl="node2" presStyleIdx="0" presStyleCnt="2"/>
      <dgm:spPr/>
    </dgm:pt>
    <dgm:pt modelId="{E742B05E-AB23-4E13-A926-61A4E9D3A9E0}" type="pres">
      <dgm:prSet presAssocID="{7A8D8D64-1D96-40AE-9025-04A44637137A}" presName="text2" presStyleLbl="fgAcc2" presStyleIdx="1" presStyleCnt="3">
        <dgm:presLayoutVars>
          <dgm:chPref val="3"/>
        </dgm:presLayoutVars>
      </dgm:prSet>
      <dgm:spPr/>
    </dgm:pt>
    <dgm:pt modelId="{A569322D-0E71-4F26-B746-46CEB337D3D5}" type="pres">
      <dgm:prSet presAssocID="{7A8D8D64-1D96-40AE-9025-04A44637137A}" presName="hierChild3" presStyleCnt="0"/>
      <dgm:spPr/>
    </dgm:pt>
    <dgm:pt modelId="{1EA2DBD4-1E40-42FD-8EE7-5A2393A2FD3E}" type="pres">
      <dgm:prSet presAssocID="{CDA64D8E-ADB7-4B00-AD79-D901DD97A93C}" presName="Name10" presStyleLbl="parChTrans1D2" presStyleIdx="2" presStyleCnt="3"/>
      <dgm:spPr/>
    </dgm:pt>
    <dgm:pt modelId="{2FE6C35E-D624-4676-ABE3-9DC5D55A3ED7}" type="pres">
      <dgm:prSet presAssocID="{1BE9BB8D-FE21-40B4-82E7-E50C77C888D5}" presName="hierRoot2" presStyleCnt="0"/>
      <dgm:spPr/>
    </dgm:pt>
    <dgm:pt modelId="{6C1BAB23-6FDD-485A-B8F4-120404B201A3}" type="pres">
      <dgm:prSet presAssocID="{1BE9BB8D-FE21-40B4-82E7-E50C77C888D5}" presName="composite2" presStyleCnt="0"/>
      <dgm:spPr/>
    </dgm:pt>
    <dgm:pt modelId="{30317FAB-5B49-4ABD-8B33-E5245B29A575}" type="pres">
      <dgm:prSet presAssocID="{1BE9BB8D-FE21-40B4-82E7-E50C77C888D5}" presName="background2" presStyleLbl="node2" presStyleIdx="1" presStyleCnt="2"/>
      <dgm:spPr/>
    </dgm:pt>
    <dgm:pt modelId="{906C4124-B87F-4390-B9C3-2AD802D4A501}" type="pres">
      <dgm:prSet presAssocID="{1BE9BB8D-FE21-40B4-82E7-E50C77C888D5}" presName="text2" presStyleLbl="fgAcc2" presStyleIdx="2" presStyleCnt="3">
        <dgm:presLayoutVars>
          <dgm:chPref val="3"/>
        </dgm:presLayoutVars>
      </dgm:prSet>
      <dgm:spPr/>
    </dgm:pt>
    <dgm:pt modelId="{578AFF9B-80A3-4837-8E40-C294F42CFF1E}" type="pres">
      <dgm:prSet presAssocID="{1BE9BB8D-FE21-40B4-82E7-E50C77C888D5}" presName="hierChild3" presStyleCnt="0"/>
      <dgm:spPr/>
    </dgm:pt>
    <dgm:pt modelId="{FB5DC2BC-1687-401A-A437-1455413B49C7}" type="pres">
      <dgm:prSet presAssocID="{ADC6167A-1998-48F3-8C2F-AB8D9881B257}" presName="Name17" presStyleLbl="parChTrans1D3" presStyleIdx="2" presStyleCnt="3"/>
      <dgm:spPr/>
    </dgm:pt>
    <dgm:pt modelId="{0ADBAA2E-4965-4401-94DB-03505853606D}" type="pres">
      <dgm:prSet presAssocID="{5CD7CC45-F5E1-4062-8759-B8178D4E166E}" presName="hierRoot3" presStyleCnt="0"/>
      <dgm:spPr/>
    </dgm:pt>
    <dgm:pt modelId="{5A39DFF5-90D9-4DF4-8699-4D14D5569B3A}" type="pres">
      <dgm:prSet presAssocID="{5CD7CC45-F5E1-4062-8759-B8178D4E166E}" presName="composite3" presStyleCnt="0"/>
      <dgm:spPr/>
    </dgm:pt>
    <dgm:pt modelId="{BB1AAFDF-2AB2-499B-B411-6BACED683CB6}" type="pres">
      <dgm:prSet presAssocID="{5CD7CC45-F5E1-4062-8759-B8178D4E166E}" presName="background3" presStyleLbl="node3" presStyleIdx="2" presStyleCnt="3"/>
      <dgm:spPr/>
    </dgm:pt>
    <dgm:pt modelId="{7E4471DA-B896-4478-9F59-15B95C78E25C}" type="pres">
      <dgm:prSet presAssocID="{5CD7CC45-F5E1-4062-8759-B8178D4E166E}" presName="text3" presStyleLbl="fgAcc3" presStyleIdx="2" presStyleCnt="3">
        <dgm:presLayoutVars>
          <dgm:chPref val="3"/>
        </dgm:presLayoutVars>
      </dgm:prSet>
      <dgm:spPr/>
    </dgm:pt>
    <dgm:pt modelId="{0C6B89E5-1E3D-486C-B258-AC1723EAC024}" type="pres">
      <dgm:prSet presAssocID="{5CD7CC45-F5E1-4062-8759-B8178D4E166E}" presName="hierChild4" presStyleCnt="0"/>
      <dgm:spPr/>
    </dgm:pt>
  </dgm:ptLst>
  <dgm:cxnLst>
    <dgm:cxn modelId="{7F576003-0C0E-4E79-98EB-4689949103AD}" type="presOf" srcId="{3C666747-3688-42A4-995D-ACA5EA5F53DB}" destId="{92A447DF-0AD3-48A5-B11B-6AF23F78675F}" srcOrd="0" destOrd="0" presId="urn:microsoft.com/office/officeart/2005/8/layout/hierarchy1"/>
    <dgm:cxn modelId="{6092C710-0E7D-4387-AFFC-5B891EA634F9}" srcId="{1BE9BB8D-FE21-40B4-82E7-E50C77C888D5}" destId="{5CD7CC45-F5E1-4062-8759-B8178D4E166E}" srcOrd="0" destOrd="0" parTransId="{ADC6167A-1998-48F3-8C2F-AB8D9881B257}" sibTransId="{E2D19AAF-F306-4CA8-BC95-46FA487B60AA}"/>
    <dgm:cxn modelId="{40B26E15-34E7-4ED7-B7B0-669C1C050D4B}" type="presOf" srcId="{3E88D381-F0C2-4B13-8FDF-95372D5663BF}" destId="{3AECBFFC-1BCD-4856-8C7C-979940C2668B}" srcOrd="0" destOrd="0" presId="urn:microsoft.com/office/officeart/2005/8/layout/hierarchy1"/>
    <dgm:cxn modelId="{5F28F031-933D-40C1-ACC0-07F60952D481}" type="presOf" srcId="{4E1755DD-5A29-4FE1-AE73-077E61B06E29}" destId="{803699B6-E685-42BB-8853-A1F0F976E35A}" srcOrd="0" destOrd="0" presId="urn:microsoft.com/office/officeart/2005/8/layout/hierarchy1"/>
    <dgm:cxn modelId="{6146F53D-040C-4EFD-955E-4412E5DDE289}" type="presOf" srcId="{C06DDFB2-FC83-449C-8B02-E2A6C49D2663}" destId="{F3EC7FBF-0EC8-4CFA-A90E-8A7F75EBA930}" srcOrd="0" destOrd="0" presId="urn:microsoft.com/office/officeart/2005/8/layout/hierarchy1"/>
    <dgm:cxn modelId="{6CA96E42-17B5-42EC-8BAA-9E96BF7754AC}" type="presOf" srcId="{54A6CB2B-5581-4799-A00F-495DA49C77DC}" destId="{CB3FF6FF-9F75-4227-9CF1-02DE35E21BE4}" srcOrd="0" destOrd="0" presId="urn:microsoft.com/office/officeart/2005/8/layout/hierarchy1"/>
    <dgm:cxn modelId="{4F0F7D44-F926-4C35-BFE1-3E5F7D892876}" srcId="{54A6CB2B-5581-4799-A00F-495DA49C77DC}" destId="{23E55D7B-850D-42C3-9004-3F7F09514EF4}" srcOrd="0" destOrd="0" parTransId="{BCB8F035-F55F-4559-8A02-95788F7890B3}" sibTransId="{D250DE49-70D2-4CEA-8B30-8F956BCF9E8E}"/>
    <dgm:cxn modelId="{9D779D47-750D-47E4-B34D-21B544016FA4}" type="presOf" srcId="{BE86F743-2F37-4C0F-AEB0-4423C2203228}" destId="{41759947-0FAC-414D-B71D-35701927C5A7}" srcOrd="0" destOrd="0" presId="urn:microsoft.com/office/officeart/2005/8/layout/hierarchy1"/>
    <dgm:cxn modelId="{D251D747-8752-4389-AEB3-A8601D052BBB}" type="presOf" srcId="{5CD7CC45-F5E1-4062-8759-B8178D4E166E}" destId="{7E4471DA-B896-4478-9F59-15B95C78E25C}" srcOrd="0" destOrd="0" presId="urn:microsoft.com/office/officeart/2005/8/layout/hierarchy1"/>
    <dgm:cxn modelId="{87DE3268-2199-4CD2-A34B-EE7F9A02C2C8}" type="presOf" srcId="{23E55D7B-850D-42C3-9004-3F7F09514EF4}" destId="{0FA99C4F-8831-40ED-B9BF-19E62BB06936}" srcOrd="0" destOrd="0" presId="urn:microsoft.com/office/officeart/2005/8/layout/hierarchy1"/>
    <dgm:cxn modelId="{05DE5869-85C5-41AA-9D0F-1E28537EE63E}" type="presOf" srcId="{ADC6167A-1998-48F3-8C2F-AB8D9881B257}" destId="{FB5DC2BC-1687-401A-A437-1455413B49C7}" srcOrd="0" destOrd="0" presId="urn:microsoft.com/office/officeart/2005/8/layout/hierarchy1"/>
    <dgm:cxn modelId="{25EB7874-03F7-4E78-B814-14C1D00DA2FB}" type="presOf" srcId="{B44EEBBA-8B9C-40A3-BC9C-86B37C4F1FF7}" destId="{6A1129C5-298C-469B-BB5C-5EBF6F753508}" srcOrd="0" destOrd="0" presId="urn:microsoft.com/office/officeart/2005/8/layout/hierarchy1"/>
    <dgm:cxn modelId="{60168B58-DD3E-4F60-9CE0-602F2850A29C}" type="presOf" srcId="{3CA53E32-7A57-46D1-A2D0-1D9377B8E05F}" destId="{CA92BE4E-4C01-4E2F-B6B0-5F3D01793ECF}" srcOrd="0" destOrd="0" presId="urn:microsoft.com/office/officeart/2005/8/layout/hierarchy1"/>
    <dgm:cxn modelId="{660F6698-AEE7-4574-AAED-862945D71C70}" srcId="{B44EEBBA-8B9C-40A3-BC9C-86B37C4F1FF7}" destId="{4E1755DD-5A29-4FE1-AE73-077E61B06E29}" srcOrd="0" destOrd="0" parTransId="{802B3646-7240-44F5-91FB-65B5C194BD78}" sibTransId="{951A9A13-1876-4003-B5EE-EA42EC881AFF}"/>
    <dgm:cxn modelId="{DA30EF9A-73C1-4E13-8DE4-2F576E8B38E4}" srcId="{3E88D381-F0C2-4B13-8FDF-95372D5663BF}" destId="{B44EEBBA-8B9C-40A3-BC9C-86B37C4F1FF7}" srcOrd="0" destOrd="0" parTransId="{BE86F743-2F37-4C0F-AEB0-4423C2203228}" sibTransId="{F959D711-2F06-486B-AACE-A1BA02B18920}"/>
    <dgm:cxn modelId="{2926899E-86E1-46F2-894D-64C14393CBC3}" type="presOf" srcId="{7A8D8D64-1D96-40AE-9025-04A44637137A}" destId="{E742B05E-AB23-4E13-A926-61A4E9D3A9E0}" srcOrd="0" destOrd="0" presId="urn:microsoft.com/office/officeart/2005/8/layout/hierarchy1"/>
    <dgm:cxn modelId="{F510C0AC-2F4A-4AAE-B94B-B675F5435126}" srcId="{3E88D381-F0C2-4B13-8FDF-95372D5663BF}" destId="{3CA53E32-7A57-46D1-A2D0-1D9377B8E05F}" srcOrd="1" destOrd="0" parTransId="{C06DDFB2-FC83-449C-8B02-E2A6C49D2663}" sibTransId="{13657796-035A-4EDB-B0A6-17DE8E04D2D4}"/>
    <dgm:cxn modelId="{DF58E1B0-C666-402F-BF1D-07BBAE678644}" type="presOf" srcId="{CDA64D8E-ADB7-4B00-AD79-D901DD97A93C}" destId="{1EA2DBD4-1E40-42FD-8EE7-5A2393A2FD3E}" srcOrd="0" destOrd="0" presId="urn:microsoft.com/office/officeart/2005/8/layout/hierarchy1"/>
    <dgm:cxn modelId="{8E634EB8-0B01-428F-8EE9-3F428FAC8121}" srcId="{23E55D7B-850D-42C3-9004-3F7F09514EF4}" destId="{3E88D381-F0C2-4B13-8FDF-95372D5663BF}" srcOrd="0" destOrd="0" parTransId="{3C666747-3688-42A4-995D-ACA5EA5F53DB}" sibTransId="{9C1CAEBB-15C8-4D8E-B019-65306BD7EB30}"/>
    <dgm:cxn modelId="{E93E05B9-99A4-452C-AB49-663C26586FBE}" srcId="{23E55D7B-850D-42C3-9004-3F7F09514EF4}" destId="{1BE9BB8D-FE21-40B4-82E7-E50C77C888D5}" srcOrd="2" destOrd="0" parTransId="{CDA64D8E-ADB7-4B00-AD79-D901DD97A93C}" sibTransId="{069D8266-6D73-462F-9D1B-98FBABB578EC}"/>
    <dgm:cxn modelId="{A91C43DB-E206-41F0-BB74-F430EA96CAA3}" type="presOf" srcId="{1BE9BB8D-FE21-40B4-82E7-E50C77C888D5}" destId="{906C4124-B87F-4390-B9C3-2AD802D4A501}" srcOrd="0" destOrd="0" presId="urn:microsoft.com/office/officeart/2005/8/layout/hierarchy1"/>
    <dgm:cxn modelId="{46BA10DE-ED90-4B90-9110-40701F2DB0C9}" type="presOf" srcId="{D9DC23CC-ACA5-4BC9-829F-82833E3ED595}" destId="{DAD4B297-1553-47DF-994B-16ADF7068938}" srcOrd="0" destOrd="0" presId="urn:microsoft.com/office/officeart/2005/8/layout/hierarchy1"/>
    <dgm:cxn modelId="{D3C43BE3-8F84-4B01-A6BB-DC9ABD8A53A1}" srcId="{23E55D7B-850D-42C3-9004-3F7F09514EF4}" destId="{7A8D8D64-1D96-40AE-9025-04A44637137A}" srcOrd="1" destOrd="0" parTransId="{D9DC23CC-ACA5-4BC9-829F-82833E3ED595}" sibTransId="{4FE7F02C-7AF3-44FD-8F0F-62E4D82576F3}"/>
    <dgm:cxn modelId="{F6E4C3ED-68FF-4D0E-BF50-7336F57A8A46}" type="presOf" srcId="{802B3646-7240-44F5-91FB-65B5C194BD78}" destId="{BA89A31F-7086-4D12-BCC0-A3475C576ADC}" srcOrd="0" destOrd="0" presId="urn:microsoft.com/office/officeart/2005/8/layout/hierarchy1"/>
    <dgm:cxn modelId="{17E6C709-6729-4554-95FB-537ED35D6EDC}" type="presParOf" srcId="{CB3FF6FF-9F75-4227-9CF1-02DE35E21BE4}" destId="{135D3148-9C87-4959-AE51-986937BFEFF0}" srcOrd="0" destOrd="0" presId="urn:microsoft.com/office/officeart/2005/8/layout/hierarchy1"/>
    <dgm:cxn modelId="{64BF634E-B95C-429D-9BCA-9D666F4F29DC}" type="presParOf" srcId="{135D3148-9C87-4959-AE51-986937BFEFF0}" destId="{9C8D219E-A47F-40F0-9025-5FF38D504326}" srcOrd="0" destOrd="0" presId="urn:microsoft.com/office/officeart/2005/8/layout/hierarchy1"/>
    <dgm:cxn modelId="{B1615DEA-7EDB-48B9-8AB4-FFC396440101}" type="presParOf" srcId="{9C8D219E-A47F-40F0-9025-5FF38D504326}" destId="{3104F3AF-368B-4881-9D20-3DFDCF9F38F5}" srcOrd="0" destOrd="0" presId="urn:microsoft.com/office/officeart/2005/8/layout/hierarchy1"/>
    <dgm:cxn modelId="{7D273B42-CE21-44A5-8EA5-A54ABCD54617}" type="presParOf" srcId="{9C8D219E-A47F-40F0-9025-5FF38D504326}" destId="{0FA99C4F-8831-40ED-B9BF-19E62BB06936}" srcOrd="1" destOrd="0" presId="urn:microsoft.com/office/officeart/2005/8/layout/hierarchy1"/>
    <dgm:cxn modelId="{18B337B8-5723-44C4-915F-DE754B3565C2}" type="presParOf" srcId="{135D3148-9C87-4959-AE51-986937BFEFF0}" destId="{2B106080-3F60-4FD7-B657-EB528E70DB18}" srcOrd="1" destOrd="0" presId="urn:microsoft.com/office/officeart/2005/8/layout/hierarchy1"/>
    <dgm:cxn modelId="{1D5196A6-D0FA-41D0-9961-D7580B03D096}" type="presParOf" srcId="{2B106080-3F60-4FD7-B657-EB528E70DB18}" destId="{92A447DF-0AD3-48A5-B11B-6AF23F78675F}" srcOrd="0" destOrd="0" presId="urn:microsoft.com/office/officeart/2005/8/layout/hierarchy1"/>
    <dgm:cxn modelId="{57DB3750-1626-4824-AD27-38EBBC6AF0F6}" type="presParOf" srcId="{2B106080-3F60-4FD7-B657-EB528E70DB18}" destId="{80F11D5C-C8F1-4F29-BC34-7893AE4839B7}" srcOrd="1" destOrd="0" presId="urn:microsoft.com/office/officeart/2005/8/layout/hierarchy1"/>
    <dgm:cxn modelId="{7D26DDD6-081B-48B1-878A-B5A3B28E2834}" type="presParOf" srcId="{80F11D5C-C8F1-4F29-BC34-7893AE4839B7}" destId="{2187D590-FF7A-4026-A43C-234C21BB80AC}" srcOrd="0" destOrd="0" presId="urn:microsoft.com/office/officeart/2005/8/layout/hierarchy1"/>
    <dgm:cxn modelId="{24B1A9B6-B4D4-4654-AA37-878454D12653}" type="presParOf" srcId="{2187D590-FF7A-4026-A43C-234C21BB80AC}" destId="{221C0445-DDE4-4898-B6EC-41EE53D8D17A}" srcOrd="0" destOrd="0" presId="urn:microsoft.com/office/officeart/2005/8/layout/hierarchy1"/>
    <dgm:cxn modelId="{458F9EC1-F461-41CF-BCA0-533E6396FE58}" type="presParOf" srcId="{2187D590-FF7A-4026-A43C-234C21BB80AC}" destId="{3AECBFFC-1BCD-4856-8C7C-979940C2668B}" srcOrd="1" destOrd="0" presId="urn:microsoft.com/office/officeart/2005/8/layout/hierarchy1"/>
    <dgm:cxn modelId="{B450BE16-A31E-4696-B1B9-BD9593258CF3}" type="presParOf" srcId="{80F11D5C-C8F1-4F29-BC34-7893AE4839B7}" destId="{B37259B6-ACA8-4B1E-99B4-11B0E8DF63DF}" srcOrd="1" destOrd="0" presId="urn:microsoft.com/office/officeart/2005/8/layout/hierarchy1"/>
    <dgm:cxn modelId="{D55147D0-B5F9-4852-A79F-86694219EE6D}" type="presParOf" srcId="{B37259B6-ACA8-4B1E-99B4-11B0E8DF63DF}" destId="{41759947-0FAC-414D-B71D-35701927C5A7}" srcOrd="0" destOrd="0" presId="urn:microsoft.com/office/officeart/2005/8/layout/hierarchy1"/>
    <dgm:cxn modelId="{78BDFDAE-1078-4742-9F89-715514936D7B}" type="presParOf" srcId="{B37259B6-ACA8-4B1E-99B4-11B0E8DF63DF}" destId="{BABA1357-7ED5-437B-A0CB-444D8EDB824C}" srcOrd="1" destOrd="0" presId="urn:microsoft.com/office/officeart/2005/8/layout/hierarchy1"/>
    <dgm:cxn modelId="{94863964-73C6-47CE-92BD-7328C30049DF}" type="presParOf" srcId="{BABA1357-7ED5-437B-A0CB-444D8EDB824C}" destId="{00677A63-66D9-45EF-BDEE-D5CA26AEAC85}" srcOrd="0" destOrd="0" presId="urn:microsoft.com/office/officeart/2005/8/layout/hierarchy1"/>
    <dgm:cxn modelId="{E71FE042-B591-47F2-B378-B3BB0CF748CC}" type="presParOf" srcId="{00677A63-66D9-45EF-BDEE-D5CA26AEAC85}" destId="{151D32D9-C5C7-451C-9F2E-CAF96722FA01}" srcOrd="0" destOrd="0" presId="urn:microsoft.com/office/officeart/2005/8/layout/hierarchy1"/>
    <dgm:cxn modelId="{0E5312D3-5564-4857-BB16-50D1AC655DBC}" type="presParOf" srcId="{00677A63-66D9-45EF-BDEE-D5CA26AEAC85}" destId="{6A1129C5-298C-469B-BB5C-5EBF6F753508}" srcOrd="1" destOrd="0" presId="urn:microsoft.com/office/officeart/2005/8/layout/hierarchy1"/>
    <dgm:cxn modelId="{42E9EC63-3048-4484-9233-549A874F193F}" type="presParOf" srcId="{BABA1357-7ED5-437B-A0CB-444D8EDB824C}" destId="{B98E4373-3319-41B0-861B-59B2A16209DD}" srcOrd="1" destOrd="0" presId="urn:microsoft.com/office/officeart/2005/8/layout/hierarchy1"/>
    <dgm:cxn modelId="{23B59775-3590-403F-967D-91BA6779AACE}" type="presParOf" srcId="{B98E4373-3319-41B0-861B-59B2A16209DD}" destId="{BA89A31F-7086-4D12-BCC0-A3475C576ADC}" srcOrd="0" destOrd="0" presId="urn:microsoft.com/office/officeart/2005/8/layout/hierarchy1"/>
    <dgm:cxn modelId="{18D6ACDC-228B-4AFB-BC29-E4AAC9D023EE}" type="presParOf" srcId="{B98E4373-3319-41B0-861B-59B2A16209DD}" destId="{728CC676-0D6A-49E3-8CFF-900391355814}" srcOrd="1" destOrd="0" presId="urn:microsoft.com/office/officeart/2005/8/layout/hierarchy1"/>
    <dgm:cxn modelId="{2EDBA16C-B23F-45DC-96EA-F81FF26588DF}" type="presParOf" srcId="{728CC676-0D6A-49E3-8CFF-900391355814}" destId="{F1B1DA85-6EAC-4338-9803-23325DB6D270}" srcOrd="0" destOrd="0" presId="urn:microsoft.com/office/officeart/2005/8/layout/hierarchy1"/>
    <dgm:cxn modelId="{B95027DE-6D4D-4155-AE1A-CBC5F8038040}" type="presParOf" srcId="{F1B1DA85-6EAC-4338-9803-23325DB6D270}" destId="{FBA9AEDE-1025-452E-9237-B012DBC52192}" srcOrd="0" destOrd="0" presId="urn:microsoft.com/office/officeart/2005/8/layout/hierarchy1"/>
    <dgm:cxn modelId="{24C9F6D9-C2BA-4190-A9D8-0ADB9EC26291}" type="presParOf" srcId="{F1B1DA85-6EAC-4338-9803-23325DB6D270}" destId="{803699B6-E685-42BB-8853-A1F0F976E35A}" srcOrd="1" destOrd="0" presId="urn:microsoft.com/office/officeart/2005/8/layout/hierarchy1"/>
    <dgm:cxn modelId="{1FABD360-7B69-4A44-9AA5-600DA242337B}" type="presParOf" srcId="{728CC676-0D6A-49E3-8CFF-900391355814}" destId="{0FE8E39A-8DCE-49C0-94A7-2F11483A98A8}" srcOrd="1" destOrd="0" presId="urn:microsoft.com/office/officeart/2005/8/layout/hierarchy1"/>
    <dgm:cxn modelId="{B8625EC3-17DB-426C-9544-88E7205B0551}" type="presParOf" srcId="{B37259B6-ACA8-4B1E-99B4-11B0E8DF63DF}" destId="{F3EC7FBF-0EC8-4CFA-A90E-8A7F75EBA930}" srcOrd="2" destOrd="0" presId="urn:microsoft.com/office/officeart/2005/8/layout/hierarchy1"/>
    <dgm:cxn modelId="{34849523-3AC6-4840-93E6-D1799B1513A3}" type="presParOf" srcId="{B37259B6-ACA8-4B1E-99B4-11B0E8DF63DF}" destId="{BCD84E23-EFEB-4F09-A637-483E61748AAB}" srcOrd="3" destOrd="0" presId="urn:microsoft.com/office/officeart/2005/8/layout/hierarchy1"/>
    <dgm:cxn modelId="{CC7295B0-C0F9-4933-B3AE-C9B19242166D}" type="presParOf" srcId="{BCD84E23-EFEB-4F09-A637-483E61748AAB}" destId="{126D8935-282C-432A-9EFD-FF7777CCC732}" srcOrd="0" destOrd="0" presId="urn:microsoft.com/office/officeart/2005/8/layout/hierarchy1"/>
    <dgm:cxn modelId="{09E03E75-8C01-46BB-923D-33E9A5B9263F}" type="presParOf" srcId="{126D8935-282C-432A-9EFD-FF7777CCC732}" destId="{13DEF3A8-17C0-4803-9737-4D8DAD3B2148}" srcOrd="0" destOrd="0" presId="urn:microsoft.com/office/officeart/2005/8/layout/hierarchy1"/>
    <dgm:cxn modelId="{521A3026-985D-4277-8F4E-E94CA02F02AC}" type="presParOf" srcId="{126D8935-282C-432A-9EFD-FF7777CCC732}" destId="{CA92BE4E-4C01-4E2F-B6B0-5F3D01793ECF}" srcOrd="1" destOrd="0" presId="urn:microsoft.com/office/officeart/2005/8/layout/hierarchy1"/>
    <dgm:cxn modelId="{6C11D4A4-D585-47ED-839C-24493D95FB3B}" type="presParOf" srcId="{BCD84E23-EFEB-4F09-A637-483E61748AAB}" destId="{90B6948B-5058-46A1-AF8B-F6B37014B51A}" srcOrd="1" destOrd="0" presId="urn:microsoft.com/office/officeart/2005/8/layout/hierarchy1"/>
    <dgm:cxn modelId="{55529B9D-9593-4B4E-BA0A-B4A3F2B86F4A}" type="presParOf" srcId="{2B106080-3F60-4FD7-B657-EB528E70DB18}" destId="{DAD4B297-1553-47DF-994B-16ADF7068938}" srcOrd="2" destOrd="0" presId="urn:microsoft.com/office/officeart/2005/8/layout/hierarchy1"/>
    <dgm:cxn modelId="{EE2BA1E8-DD4B-4B2D-A283-5F49ED5A3E50}" type="presParOf" srcId="{2B106080-3F60-4FD7-B657-EB528E70DB18}" destId="{8D03DA1E-7C43-4841-834B-84C4928CE179}" srcOrd="3" destOrd="0" presId="urn:microsoft.com/office/officeart/2005/8/layout/hierarchy1"/>
    <dgm:cxn modelId="{09656AA1-68A6-4409-9AA6-3A7DD3B2485A}" type="presParOf" srcId="{8D03DA1E-7C43-4841-834B-84C4928CE179}" destId="{342092F7-DAE9-49C1-B123-8A125E7A964C}" srcOrd="0" destOrd="0" presId="urn:microsoft.com/office/officeart/2005/8/layout/hierarchy1"/>
    <dgm:cxn modelId="{F1F52E7C-CE50-463D-955B-346427C83B31}" type="presParOf" srcId="{342092F7-DAE9-49C1-B123-8A125E7A964C}" destId="{7C712AD0-9E24-4110-B0BF-57AF97F853DF}" srcOrd="0" destOrd="0" presId="urn:microsoft.com/office/officeart/2005/8/layout/hierarchy1"/>
    <dgm:cxn modelId="{F6316EB2-9F5E-423C-A0A9-4AE23EB43549}" type="presParOf" srcId="{342092F7-DAE9-49C1-B123-8A125E7A964C}" destId="{E742B05E-AB23-4E13-A926-61A4E9D3A9E0}" srcOrd="1" destOrd="0" presId="urn:microsoft.com/office/officeart/2005/8/layout/hierarchy1"/>
    <dgm:cxn modelId="{C157E91B-BEEF-42F4-9AA5-640FE1A2E80B}" type="presParOf" srcId="{8D03DA1E-7C43-4841-834B-84C4928CE179}" destId="{A569322D-0E71-4F26-B746-46CEB337D3D5}" srcOrd="1" destOrd="0" presId="urn:microsoft.com/office/officeart/2005/8/layout/hierarchy1"/>
    <dgm:cxn modelId="{F0DC52B8-C56F-463C-889C-4C0F66A01DA7}" type="presParOf" srcId="{2B106080-3F60-4FD7-B657-EB528E70DB18}" destId="{1EA2DBD4-1E40-42FD-8EE7-5A2393A2FD3E}" srcOrd="4" destOrd="0" presId="urn:microsoft.com/office/officeart/2005/8/layout/hierarchy1"/>
    <dgm:cxn modelId="{96FD11D6-A89E-4425-88A3-6E7300838A77}" type="presParOf" srcId="{2B106080-3F60-4FD7-B657-EB528E70DB18}" destId="{2FE6C35E-D624-4676-ABE3-9DC5D55A3ED7}" srcOrd="5" destOrd="0" presId="urn:microsoft.com/office/officeart/2005/8/layout/hierarchy1"/>
    <dgm:cxn modelId="{71D8A366-1937-4CFF-BC48-9BCD6168124A}" type="presParOf" srcId="{2FE6C35E-D624-4676-ABE3-9DC5D55A3ED7}" destId="{6C1BAB23-6FDD-485A-B8F4-120404B201A3}" srcOrd="0" destOrd="0" presId="urn:microsoft.com/office/officeart/2005/8/layout/hierarchy1"/>
    <dgm:cxn modelId="{9D824B73-E513-4F25-B55F-6E4A6439C4BC}" type="presParOf" srcId="{6C1BAB23-6FDD-485A-B8F4-120404B201A3}" destId="{30317FAB-5B49-4ABD-8B33-E5245B29A575}" srcOrd="0" destOrd="0" presId="urn:microsoft.com/office/officeart/2005/8/layout/hierarchy1"/>
    <dgm:cxn modelId="{0D899D76-00A9-4E60-9CA8-DEB9FE5AB54D}" type="presParOf" srcId="{6C1BAB23-6FDD-485A-B8F4-120404B201A3}" destId="{906C4124-B87F-4390-B9C3-2AD802D4A501}" srcOrd="1" destOrd="0" presId="urn:microsoft.com/office/officeart/2005/8/layout/hierarchy1"/>
    <dgm:cxn modelId="{96855C4B-015A-4D58-B9A6-22B7D4A4A8B7}" type="presParOf" srcId="{2FE6C35E-D624-4676-ABE3-9DC5D55A3ED7}" destId="{578AFF9B-80A3-4837-8E40-C294F42CFF1E}" srcOrd="1" destOrd="0" presId="urn:microsoft.com/office/officeart/2005/8/layout/hierarchy1"/>
    <dgm:cxn modelId="{B3F7ABCF-4574-4A0F-AF7D-CA58FEC57AAF}" type="presParOf" srcId="{578AFF9B-80A3-4837-8E40-C294F42CFF1E}" destId="{FB5DC2BC-1687-401A-A437-1455413B49C7}" srcOrd="0" destOrd="0" presId="urn:microsoft.com/office/officeart/2005/8/layout/hierarchy1"/>
    <dgm:cxn modelId="{046B5292-4178-4AFE-B139-5F1A0CC39D14}" type="presParOf" srcId="{578AFF9B-80A3-4837-8E40-C294F42CFF1E}" destId="{0ADBAA2E-4965-4401-94DB-03505853606D}" srcOrd="1" destOrd="0" presId="urn:microsoft.com/office/officeart/2005/8/layout/hierarchy1"/>
    <dgm:cxn modelId="{CAD3C38F-D5A8-46B6-BAC8-A02920CD0C5D}" type="presParOf" srcId="{0ADBAA2E-4965-4401-94DB-03505853606D}" destId="{5A39DFF5-90D9-4DF4-8699-4D14D5569B3A}" srcOrd="0" destOrd="0" presId="urn:microsoft.com/office/officeart/2005/8/layout/hierarchy1"/>
    <dgm:cxn modelId="{50AD20FC-3E7C-474F-B137-40A0E09FF4E0}" type="presParOf" srcId="{5A39DFF5-90D9-4DF4-8699-4D14D5569B3A}" destId="{BB1AAFDF-2AB2-499B-B411-6BACED683CB6}" srcOrd="0" destOrd="0" presId="urn:microsoft.com/office/officeart/2005/8/layout/hierarchy1"/>
    <dgm:cxn modelId="{15F02E99-BD77-45BA-8C2A-45FC48B82763}" type="presParOf" srcId="{5A39DFF5-90D9-4DF4-8699-4D14D5569B3A}" destId="{7E4471DA-B896-4478-9F59-15B95C78E25C}" srcOrd="1" destOrd="0" presId="urn:microsoft.com/office/officeart/2005/8/layout/hierarchy1"/>
    <dgm:cxn modelId="{DAF91A5B-B2A3-41CE-98C0-101B1A1B74C4}" type="presParOf" srcId="{0ADBAA2E-4965-4401-94DB-03505853606D}" destId="{0C6B89E5-1E3D-486C-B258-AC1723EAC02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DC2BC-1687-401A-A437-1455413B49C7}">
      <dsp:nvSpPr>
        <dsp:cNvPr id="0" name=""/>
        <dsp:cNvSpPr/>
      </dsp:nvSpPr>
      <dsp:spPr>
        <a:xfrm>
          <a:off x="4702120" y="1803162"/>
          <a:ext cx="91440" cy="335798"/>
        </a:xfrm>
        <a:custGeom>
          <a:avLst/>
          <a:gdLst/>
          <a:ahLst/>
          <a:cxnLst/>
          <a:rect l="0" t="0" r="0" b="0"/>
          <a:pathLst>
            <a:path>
              <a:moveTo>
                <a:pt x="45720" y="0"/>
              </a:moveTo>
              <a:lnTo>
                <a:pt x="45720" y="335798"/>
              </a:lnTo>
            </a:path>
          </a:pathLst>
        </a:custGeom>
        <a:noFill/>
        <a:ln w="25400" cap="flat" cmpd="sng" algn="ctr">
          <a:solidFill>
            <a:schemeClr val="accent4">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1EA2DBD4-1E40-42FD-8EE7-5A2393A2FD3E}">
      <dsp:nvSpPr>
        <dsp:cNvPr id="0" name=""/>
        <dsp:cNvSpPr/>
      </dsp:nvSpPr>
      <dsp:spPr>
        <a:xfrm>
          <a:off x="3336652" y="734187"/>
          <a:ext cx="1411188" cy="335798"/>
        </a:xfrm>
        <a:custGeom>
          <a:avLst/>
          <a:gdLst/>
          <a:ahLst/>
          <a:cxnLst/>
          <a:rect l="0" t="0" r="0" b="0"/>
          <a:pathLst>
            <a:path>
              <a:moveTo>
                <a:pt x="0" y="0"/>
              </a:moveTo>
              <a:lnTo>
                <a:pt x="0" y="228837"/>
              </a:lnTo>
              <a:lnTo>
                <a:pt x="1411188" y="228837"/>
              </a:lnTo>
              <a:lnTo>
                <a:pt x="1411188" y="335798"/>
              </a:lnTo>
            </a:path>
          </a:pathLst>
        </a:custGeom>
        <a:noFill/>
        <a:ln w="25400" cap="flat" cmpd="sng" algn="ctr">
          <a:solidFill>
            <a:schemeClr val="accent3">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DAD4B297-1553-47DF-994B-16ADF7068938}">
      <dsp:nvSpPr>
        <dsp:cNvPr id="0" name=""/>
        <dsp:cNvSpPr/>
      </dsp:nvSpPr>
      <dsp:spPr>
        <a:xfrm>
          <a:off x="3290932" y="734187"/>
          <a:ext cx="91440" cy="335798"/>
        </a:xfrm>
        <a:custGeom>
          <a:avLst/>
          <a:gdLst/>
          <a:ahLst/>
          <a:cxnLst/>
          <a:rect l="0" t="0" r="0" b="0"/>
          <a:pathLst>
            <a:path>
              <a:moveTo>
                <a:pt x="45720" y="0"/>
              </a:moveTo>
              <a:lnTo>
                <a:pt x="45720" y="335798"/>
              </a:lnTo>
            </a:path>
          </a:pathLst>
        </a:custGeom>
        <a:noFill/>
        <a:ln w="25400" cap="flat" cmpd="sng" algn="ctr">
          <a:solidFill>
            <a:schemeClr val="accent3">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F3EC7FBF-0EC8-4CFA-A90E-8A7F75EBA930}">
      <dsp:nvSpPr>
        <dsp:cNvPr id="0" name=""/>
        <dsp:cNvSpPr/>
      </dsp:nvSpPr>
      <dsp:spPr>
        <a:xfrm>
          <a:off x="1925463" y="1803162"/>
          <a:ext cx="705594" cy="335798"/>
        </a:xfrm>
        <a:custGeom>
          <a:avLst/>
          <a:gdLst/>
          <a:ahLst/>
          <a:cxnLst/>
          <a:rect l="0" t="0" r="0" b="0"/>
          <a:pathLst>
            <a:path>
              <a:moveTo>
                <a:pt x="0" y="0"/>
              </a:moveTo>
              <a:lnTo>
                <a:pt x="0" y="228837"/>
              </a:lnTo>
              <a:lnTo>
                <a:pt x="705594" y="228837"/>
              </a:lnTo>
              <a:lnTo>
                <a:pt x="705594" y="335798"/>
              </a:lnTo>
            </a:path>
          </a:pathLst>
        </a:custGeom>
        <a:noFill/>
        <a:ln w="25400" cap="flat" cmpd="sng" algn="ctr">
          <a:solidFill>
            <a:schemeClr val="accent4">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BA89A31F-7086-4D12-BCC0-A3475C576ADC}">
      <dsp:nvSpPr>
        <dsp:cNvPr id="0" name=""/>
        <dsp:cNvSpPr/>
      </dsp:nvSpPr>
      <dsp:spPr>
        <a:xfrm>
          <a:off x="1174149" y="2872138"/>
          <a:ext cx="91440" cy="335798"/>
        </a:xfrm>
        <a:custGeom>
          <a:avLst/>
          <a:gdLst/>
          <a:ahLst/>
          <a:cxnLst/>
          <a:rect l="0" t="0" r="0" b="0"/>
          <a:pathLst>
            <a:path>
              <a:moveTo>
                <a:pt x="45720" y="0"/>
              </a:moveTo>
              <a:lnTo>
                <a:pt x="45720" y="335798"/>
              </a:lnTo>
            </a:path>
          </a:pathLst>
        </a:custGeom>
        <a:noFill/>
        <a:ln w="25400" cap="flat" cmpd="sng" algn="ctr">
          <a:solidFill>
            <a:schemeClr val="accent5">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1759947-0FAC-414D-B71D-35701927C5A7}">
      <dsp:nvSpPr>
        <dsp:cNvPr id="0" name=""/>
        <dsp:cNvSpPr/>
      </dsp:nvSpPr>
      <dsp:spPr>
        <a:xfrm>
          <a:off x="1219869" y="1803162"/>
          <a:ext cx="705594" cy="335798"/>
        </a:xfrm>
        <a:custGeom>
          <a:avLst/>
          <a:gdLst/>
          <a:ahLst/>
          <a:cxnLst/>
          <a:rect l="0" t="0" r="0" b="0"/>
          <a:pathLst>
            <a:path>
              <a:moveTo>
                <a:pt x="705594" y="0"/>
              </a:moveTo>
              <a:lnTo>
                <a:pt x="705594" y="228837"/>
              </a:lnTo>
              <a:lnTo>
                <a:pt x="0" y="228837"/>
              </a:lnTo>
              <a:lnTo>
                <a:pt x="0" y="335798"/>
              </a:lnTo>
            </a:path>
          </a:pathLst>
        </a:custGeom>
        <a:noFill/>
        <a:ln w="25400" cap="flat" cmpd="sng" algn="ctr">
          <a:solidFill>
            <a:schemeClr val="accent4">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92A447DF-0AD3-48A5-B11B-6AF23F78675F}">
      <dsp:nvSpPr>
        <dsp:cNvPr id="0" name=""/>
        <dsp:cNvSpPr/>
      </dsp:nvSpPr>
      <dsp:spPr>
        <a:xfrm>
          <a:off x="1925463" y="734187"/>
          <a:ext cx="1411188" cy="335798"/>
        </a:xfrm>
        <a:custGeom>
          <a:avLst/>
          <a:gdLst/>
          <a:ahLst/>
          <a:cxnLst/>
          <a:rect l="0" t="0" r="0" b="0"/>
          <a:pathLst>
            <a:path>
              <a:moveTo>
                <a:pt x="1411188" y="0"/>
              </a:moveTo>
              <a:lnTo>
                <a:pt x="1411188" y="228837"/>
              </a:lnTo>
              <a:lnTo>
                <a:pt x="0" y="228837"/>
              </a:lnTo>
              <a:lnTo>
                <a:pt x="0" y="335798"/>
              </a:lnTo>
            </a:path>
          </a:pathLst>
        </a:custGeom>
        <a:noFill/>
        <a:ln w="25400" cap="flat" cmpd="sng" algn="ctr">
          <a:solidFill>
            <a:schemeClr val="accent3">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3104F3AF-368B-4881-9D20-3DFDCF9F38F5}">
      <dsp:nvSpPr>
        <dsp:cNvPr id="0" name=""/>
        <dsp:cNvSpPr/>
      </dsp:nvSpPr>
      <dsp:spPr>
        <a:xfrm>
          <a:off x="2759347" y="1011"/>
          <a:ext cx="1154608" cy="733176"/>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0FA99C4F-8831-40ED-B9BF-19E62BB06936}">
      <dsp:nvSpPr>
        <dsp:cNvPr id="0" name=""/>
        <dsp:cNvSpPr/>
      </dsp:nvSpPr>
      <dsp:spPr>
        <a:xfrm>
          <a:off x="2887637" y="122886"/>
          <a:ext cx="1154608" cy="73317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 OCCUPIER</a:t>
          </a:r>
        </a:p>
      </dsp:txBody>
      <dsp:txXfrm>
        <a:off x="2909111" y="144360"/>
        <a:ext cx="1111660" cy="690228"/>
      </dsp:txXfrm>
    </dsp:sp>
    <dsp:sp modelId="{221C0445-DDE4-4898-B6EC-41EE53D8D17A}">
      <dsp:nvSpPr>
        <dsp:cNvPr id="0" name=""/>
        <dsp:cNvSpPr/>
      </dsp:nvSpPr>
      <dsp:spPr>
        <a:xfrm>
          <a:off x="1348159" y="1069986"/>
          <a:ext cx="1154608" cy="733176"/>
        </a:xfrm>
        <a:prstGeom prst="roundRect">
          <a:avLst>
            <a:gd name="adj" fmla="val 1000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3AECBFFC-1BCD-4856-8C7C-979940C2668B}">
      <dsp:nvSpPr>
        <dsp:cNvPr id="0" name=""/>
        <dsp:cNvSpPr/>
      </dsp:nvSpPr>
      <dsp:spPr>
        <a:xfrm>
          <a:off x="1476449" y="1191861"/>
          <a:ext cx="1154608" cy="733176"/>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GENERAL MANAGER</a:t>
          </a:r>
        </a:p>
      </dsp:txBody>
      <dsp:txXfrm>
        <a:off x="1497923" y="1213335"/>
        <a:ext cx="1111660" cy="690228"/>
      </dsp:txXfrm>
    </dsp:sp>
    <dsp:sp modelId="{151D32D9-C5C7-451C-9F2E-CAF96722FA01}">
      <dsp:nvSpPr>
        <dsp:cNvPr id="0" name=""/>
        <dsp:cNvSpPr/>
      </dsp:nvSpPr>
      <dsp:spPr>
        <a:xfrm>
          <a:off x="642565" y="2138961"/>
          <a:ext cx="1154608" cy="733176"/>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A1129C5-298C-469B-BB5C-5EBF6F753508}">
      <dsp:nvSpPr>
        <dsp:cNvPr id="0" name=""/>
        <dsp:cNvSpPr/>
      </dsp:nvSpPr>
      <dsp:spPr>
        <a:xfrm>
          <a:off x="770855" y="2260837"/>
          <a:ext cx="1154608" cy="733176"/>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Q.A </a:t>
          </a:r>
        </a:p>
      </dsp:txBody>
      <dsp:txXfrm>
        <a:off x="792329" y="2282311"/>
        <a:ext cx="1111660" cy="690228"/>
      </dsp:txXfrm>
    </dsp:sp>
    <dsp:sp modelId="{FBA9AEDE-1025-452E-9237-B012DBC52192}">
      <dsp:nvSpPr>
        <dsp:cNvPr id="0" name=""/>
        <dsp:cNvSpPr/>
      </dsp:nvSpPr>
      <dsp:spPr>
        <a:xfrm>
          <a:off x="642565" y="3207936"/>
          <a:ext cx="1154608" cy="733176"/>
        </a:xfrm>
        <a:prstGeom prst="roundRect">
          <a:avLst>
            <a:gd name="adj" fmla="val 10000"/>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803699B6-E685-42BB-8853-A1F0F976E35A}">
      <dsp:nvSpPr>
        <dsp:cNvPr id="0" name=""/>
        <dsp:cNvSpPr/>
      </dsp:nvSpPr>
      <dsp:spPr>
        <a:xfrm>
          <a:off x="770855" y="3329812"/>
          <a:ext cx="1154608" cy="733176"/>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Q.C</a:t>
          </a:r>
        </a:p>
      </dsp:txBody>
      <dsp:txXfrm>
        <a:off x="792329" y="3351286"/>
        <a:ext cx="1111660" cy="690228"/>
      </dsp:txXfrm>
    </dsp:sp>
    <dsp:sp modelId="{13DEF3A8-17C0-4803-9737-4D8DAD3B2148}">
      <dsp:nvSpPr>
        <dsp:cNvPr id="0" name=""/>
        <dsp:cNvSpPr/>
      </dsp:nvSpPr>
      <dsp:spPr>
        <a:xfrm>
          <a:off x="2053753" y="2138961"/>
          <a:ext cx="1154608" cy="733176"/>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CA92BE4E-4C01-4E2F-B6B0-5F3D01793ECF}">
      <dsp:nvSpPr>
        <dsp:cNvPr id="0" name=""/>
        <dsp:cNvSpPr/>
      </dsp:nvSpPr>
      <dsp:spPr>
        <a:xfrm>
          <a:off x="2182043" y="2260837"/>
          <a:ext cx="1154608" cy="733176"/>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IN" sz="1200" kern="1200" dirty="0"/>
            <a:t>MAINTENANCE INCHARGE </a:t>
          </a:r>
        </a:p>
      </dsp:txBody>
      <dsp:txXfrm>
        <a:off x="2203517" y="2282311"/>
        <a:ext cx="1111660" cy="690228"/>
      </dsp:txXfrm>
    </dsp:sp>
    <dsp:sp modelId="{7C712AD0-9E24-4110-B0BF-57AF97F853DF}">
      <dsp:nvSpPr>
        <dsp:cNvPr id="0" name=""/>
        <dsp:cNvSpPr/>
      </dsp:nvSpPr>
      <dsp:spPr>
        <a:xfrm>
          <a:off x="2759347" y="1069986"/>
          <a:ext cx="1154608" cy="733176"/>
        </a:xfrm>
        <a:prstGeom prst="roundRect">
          <a:avLst>
            <a:gd name="adj" fmla="val 1000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E742B05E-AB23-4E13-A926-61A4E9D3A9E0}">
      <dsp:nvSpPr>
        <dsp:cNvPr id="0" name=""/>
        <dsp:cNvSpPr/>
      </dsp:nvSpPr>
      <dsp:spPr>
        <a:xfrm>
          <a:off x="2887637" y="1191861"/>
          <a:ext cx="1154608" cy="733176"/>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H.R</a:t>
          </a:r>
        </a:p>
      </dsp:txBody>
      <dsp:txXfrm>
        <a:off x="2909111" y="1213335"/>
        <a:ext cx="1111660" cy="690228"/>
      </dsp:txXfrm>
    </dsp:sp>
    <dsp:sp modelId="{30317FAB-5B49-4ABD-8B33-E5245B29A575}">
      <dsp:nvSpPr>
        <dsp:cNvPr id="0" name=""/>
        <dsp:cNvSpPr/>
      </dsp:nvSpPr>
      <dsp:spPr>
        <a:xfrm>
          <a:off x="4170536" y="1069986"/>
          <a:ext cx="1154608" cy="733176"/>
        </a:xfrm>
        <a:prstGeom prst="roundRect">
          <a:avLst>
            <a:gd name="adj" fmla="val 1000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906C4124-B87F-4390-B9C3-2AD802D4A501}">
      <dsp:nvSpPr>
        <dsp:cNvPr id="0" name=""/>
        <dsp:cNvSpPr/>
      </dsp:nvSpPr>
      <dsp:spPr>
        <a:xfrm>
          <a:off x="4298825" y="1191861"/>
          <a:ext cx="1154608" cy="733176"/>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SENIOR MERCHANDISER</a:t>
          </a:r>
        </a:p>
      </dsp:txBody>
      <dsp:txXfrm>
        <a:off x="4320299" y="1213335"/>
        <a:ext cx="1111660" cy="690228"/>
      </dsp:txXfrm>
    </dsp:sp>
    <dsp:sp modelId="{BB1AAFDF-2AB2-499B-B411-6BACED683CB6}">
      <dsp:nvSpPr>
        <dsp:cNvPr id="0" name=""/>
        <dsp:cNvSpPr/>
      </dsp:nvSpPr>
      <dsp:spPr>
        <a:xfrm>
          <a:off x="4170536" y="2138961"/>
          <a:ext cx="1154608" cy="733176"/>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7E4471DA-B896-4478-9F59-15B95C78E25C}">
      <dsp:nvSpPr>
        <dsp:cNvPr id="0" name=""/>
        <dsp:cNvSpPr/>
      </dsp:nvSpPr>
      <dsp:spPr>
        <a:xfrm>
          <a:off x="4298825" y="2260837"/>
          <a:ext cx="1154608" cy="733176"/>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SHIPPING INCHARGE</a:t>
          </a:r>
        </a:p>
      </dsp:txBody>
      <dsp:txXfrm>
        <a:off x="4320299" y="2282311"/>
        <a:ext cx="1111660" cy="69022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8CF363-57ED-4C5C-BC62-6BFD19FE42F1}" type="datetimeFigureOut">
              <a:rPr lang="en-US" smtClean="0"/>
              <a:pPr/>
              <a:t>12/20/2023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BD4456-1FAD-41C0-A1B7-8AF47CCFBE74}" type="slidenum">
              <a:rPr lang="en-US" smtClean="0"/>
              <a:pPr/>
              <a:t>‹#›</a:t>
            </a:fld>
            <a:endParaRPr lang="en-US"/>
          </a:p>
        </p:txBody>
      </p:sp>
    </p:spTree>
    <p:extLst>
      <p:ext uri="{BB962C8B-B14F-4D97-AF65-F5344CB8AC3E}">
        <p14:creationId xmlns:p14="http://schemas.microsoft.com/office/powerpoint/2010/main" val="3438522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DBD4456-1FAD-41C0-A1B7-8AF47CCFBE74}" type="slidenum">
              <a:rPr lang="en-US" smtClean="0"/>
              <a:pPr/>
              <a:t>1</a:t>
            </a:fld>
            <a:endParaRPr lang="en-US"/>
          </a:p>
        </p:txBody>
      </p:sp>
    </p:spTree>
    <p:extLst>
      <p:ext uri="{BB962C8B-B14F-4D97-AF65-F5344CB8AC3E}">
        <p14:creationId xmlns:p14="http://schemas.microsoft.com/office/powerpoint/2010/main" val="1893342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DBD4456-1FAD-41C0-A1B7-8AF47CCFBE74}" type="slidenum">
              <a:rPr lang="en-US" smtClean="0"/>
              <a:pPr/>
              <a:t>7</a:t>
            </a:fld>
            <a:endParaRPr lang="en-US"/>
          </a:p>
        </p:txBody>
      </p:sp>
    </p:spTree>
    <p:extLst>
      <p:ext uri="{BB962C8B-B14F-4D97-AF65-F5344CB8AC3E}">
        <p14:creationId xmlns:p14="http://schemas.microsoft.com/office/powerpoint/2010/main" val="2141998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AF3FC9-DB57-4A96-ABED-A5915E171126}" type="datetimeFigureOut">
              <a:rPr lang="en-US" smtClean="0"/>
              <a:pPr/>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42AFF-79CE-4FD7-B715-4CCA03C8667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AF3FC9-DB57-4A96-ABED-A5915E171126}" type="datetimeFigureOut">
              <a:rPr lang="en-US" smtClean="0"/>
              <a:pPr/>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42AFF-79CE-4FD7-B715-4CCA03C8667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AF3FC9-DB57-4A96-ABED-A5915E171126}" type="datetimeFigureOut">
              <a:rPr lang="en-US" smtClean="0"/>
              <a:pPr/>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42AFF-79CE-4FD7-B715-4CCA03C8667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AF3FC9-DB57-4A96-ABED-A5915E171126}" type="datetimeFigureOut">
              <a:rPr lang="en-US" smtClean="0"/>
              <a:pPr/>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42AFF-79CE-4FD7-B715-4CCA03C866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AF3FC9-DB57-4A96-ABED-A5915E171126}" type="datetimeFigureOut">
              <a:rPr lang="en-US" smtClean="0"/>
              <a:pPr/>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942AFF-79CE-4FD7-B715-4CCA03C866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AF3FC9-DB57-4A96-ABED-A5915E171126}" type="datetimeFigureOut">
              <a:rPr lang="en-US" smtClean="0"/>
              <a:pPr/>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942AFF-79CE-4FD7-B715-4CCA03C866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F3FC9-DB57-4A96-ABED-A5915E171126}" type="datetimeFigureOut">
              <a:rPr lang="en-US" smtClean="0"/>
              <a:pPr/>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942AFF-79CE-4FD7-B715-4CCA03C866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AF3FC9-DB57-4A96-ABED-A5915E171126}" type="datetimeFigureOut">
              <a:rPr lang="en-US" smtClean="0"/>
              <a:pPr/>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42AFF-79CE-4FD7-B715-4CCA03C8667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AF3FC9-DB57-4A96-ABED-A5915E171126}" type="datetimeFigureOut">
              <a:rPr lang="en-US" smtClean="0"/>
              <a:pPr/>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42AFF-79CE-4FD7-B715-4CCA03C8667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AF3FC9-DB57-4A96-ABED-A5915E171126}" type="datetimeFigureOut">
              <a:rPr lang="en-US" smtClean="0"/>
              <a:pPr/>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42AFF-79CE-4FD7-B715-4CCA03C8667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AF3FC9-DB57-4A96-ABED-A5915E171126}" type="datetimeFigureOut">
              <a:rPr lang="en-US" smtClean="0"/>
              <a:pPr/>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42AFF-79CE-4FD7-B715-4CCA03C8667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AF3FC9-DB57-4A96-ABED-A5915E171126}" type="datetimeFigureOut">
              <a:rPr lang="en-US" smtClean="0"/>
              <a:pPr/>
              <a:t>12/20/2023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942AFF-79CE-4FD7-B715-4CCA03C866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6.tmp"/><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tmp"/><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6.xml"/><Relationship Id="rId5" Type="http://schemas.openxmlformats.org/officeDocument/2006/relationships/image" Target="../media/image45.jpeg"/><Relationship Id="rId4" Type="http://schemas.openxmlformats.org/officeDocument/2006/relationships/image" Target="../media/image44.jpeg"/></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1.jpeg"/><Relationship Id="rId1" Type="http://schemas.openxmlformats.org/officeDocument/2006/relationships/slideLayout" Target="../slideLayouts/slideLayout1.xml"/><Relationship Id="rId6" Type="http://schemas.openxmlformats.org/officeDocument/2006/relationships/image" Target="../media/image53.jpeg"/><Relationship Id="rId5" Type="http://schemas.microsoft.com/office/2007/relationships/hdphoto" Target="../media/hdphoto2.wdp"/><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1052736"/>
            <a:ext cx="8447856" cy="5078313"/>
          </a:xfrm>
          <a:prstGeom prst="rect">
            <a:avLst/>
          </a:prstGeom>
          <a:noFill/>
        </p:spPr>
        <p:txBody>
          <a:bodyPr wrap="square" rtlCol="0">
            <a:spAutoFit/>
          </a:bodyPr>
          <a:lstStyle/>
          <a:p>
            <a:pPr algn="ctr">
              <a:spcBef>
                <a:spcPct val="20000"/>
              </a:spcBef>
            </a:pPr>
            <a:endParaRPr lang="en-US" altLang="zh-CN" sz="2400" dirty="0">
              <a:latin typeface="Arial" pitchFamily="34" charset="0"/>
              <a:ea typeface="SimSun" pitchFamily="2" charset="-122"/>
              <a:cs typeface="Arial" pitchFamily="34" charset="0"/>
            </a:endParaRPr>
          </a:p>
          <a:p>
            <a:pPr algn="ctr">
              <a:spcBef>
                <a:spcPct val="20000"/>
              </a:spcBef>
            </a:pPr>
            <a:r>
              <a:rPr lang="en-US" sz="4000" b="1" u="sng" dirty="0">
                <a:solidFill>
                  <a:schemeClr val="bg1">
                    <a:lumMod val="50000"/>
                  </a:schemeClr>
                </a:solidFill>
                <a:latin typeface="Agency FB" pitchFamily="34" charset="0"/>
                <a:cs typeface="Arial" pitchFamily="34" charset="0"/>
              </a:rPr>
              <a:t>BHARAT BROTHERS OVERSEAS</a:t>
            </a:r>
          </a:p>
          <a:p>
            <a:pPr algn="ctr">
              <a:spcBef>
                <a:spcPct val="20000"/>
              </a:spcBef>
            </a:pPr>
            <a:br>
              <a:rPr lang="en-US" sz="4000" b="1" u="sng" dirty="0">
                <a:solidFill>
                  <a:schemeClr val="bg1">
                    <a:lumMod val="50000"/>
                  </a:schemeClr>
                </a:solidFill>
                <a:latin typeface="Agency FB" pitchFamily="34" charset="0"/>
                <a:cs typeface="Arial" pitchFamily="34" charset="0"/>
              </a:rPr>
            </a:br>
            <a:r>
              <a:rPr lang="en-US" sz="2400" dirty="0">
                <a:latin typeface="Arial" pitchFamily="34" charset="0"/>
                <a:cs typeface="Arial" pitchFamily="34" charset="0"/>
              </a:rPr>
              <a:t>E</a:t>
            </a:r>
            <a:r>
              <a:rPr lang="en-US" altLang="ja-JP" sz="2400" dirty="0">
                <a:latin typeface="Arial" pitchFamily="34" charset="0"/>
                <a:cs typeface="Arial" pitchFamily="34" charset="0"/>
              </a:rPr>
              <a:t>stablished in 2020. It is a manufacturing unit, situated at </a:t>
            </a:r>
            <a:br>
              <a:rPr lang="en-US" altLang="ja-JP" sz="2400" dirty="0">
                <a:latin typeface="Arial" pitchFamily="34" charset="0"/>
                <a:cs typeface="Arial" pitchFamily="34" charset="0"/>
              </a:rPr>
            </a:br>
            <a:r>
              <a:rPr lang="en-US" altLang="ja-JP" dirty="0">
                <a:latin typeface="Arial" pitchFamily="34" charset="0"/>
                <a:cs typeface="Arial" pitchFamily="34" charset="0"/>
              </a:rPr>
              <a:t>HARIDWAR ROAD AGHWANPUR NEAR PAPER MILL   MORADABAD – (U.P.) INDIA. </a:t>
            </a:r>
            <a:br>
              <a:rPr lang="en-US" altLang="ja-JP" sz="2400" dirty="0">
                <a:latin typeface="Arial" pitchFamily="34" charset="0"/>
                <a:cs typeface="Arial" pitchFamily="34" charset="0"/>
              </a:rPr>
            </a:br>
            <a:r>
              <a:rPr lang="en-US" altLang="ja-JP" sz="2400" dirty="0">
                <a:latin typeface="Arial" pitchFamily="34" charset="0"/>
                <a:cs typeface="Arial" pitchFamily="34" charset="0"/>
              </a:rPr>
              <a:t>Manufactures a wide range of products in </a:t>
            </a:r>
            <a:br>
              <a:rPr lang="en-US" altLang="ja-JP" sz="2400" dirty="0">
                <a:latin typeface="Arial" pitchFamily="34" charset="0"/>
                <a:cs typeface="Arial" pitchFamily="34" charset="0"/>
              </a:rPr>
            </a:br>
            <a:r>
              <a:rPr lang="en-US" altLang="ja-JP" sz="2400" dirty="0">
                <a:latin typeface="Arial" pitchFamily="34" charset="0"/>
                <a:cs typeface="Arial" pitchFamily="34" charset="0"/>
              </a:rPr>
              <a:t>in </a:t>
            </a:r>
            <a:r>
              <a:rPr lang="en-US" sz="2400" dirty="0">
                <a:latin typeface="Arial" pitchFamily="34" charset="0"/>
                <a:cs typeface="Arial" pitchFamily="34" charset="0"/>
              </a:rPr>
              <a:t>Home Decor, lighting, Kitchen &amp; Table wares , Garden Accessories, Barware, Furniture.</a:t>
            </a:r>
            <a:r>
              <a:rPr lang="en-US" altLang="ja-JP" sz="2400" dirty="0">
                <a:latin typeface="Arial" pitchFamily="34" charset="0"/>
                <a:cs typeface="Arial" pitchFamily="34" charset="0"/>
              </a:rPr>
              <a:t>  and different Indian Handicraft Items of Brass, Aluminum &amp; Iron Art wares. Our products are in regular demand because these attracts to customers due to economical prices and fine quality.</a:t>
            </a:r>
            <a:endParaRPr lang="zh-CN" altLang="en-US" sz="2400" dirty="0">
              <a:latin typeface="Arial" pitchFamily="34" charset="0"/>
              <a:ea typeface="SimSun" pitchFamily="2" charset="-122"/>
              <a:cs typeface="Arial" pitchFamily="34" charset="0"/>
            </a:endParaRPr>
          </a:p>
        </p:txBody>
      </p:sp>
      <p:sp>
        <p:nvSpPr>
          <p:cNvPr id="6" name="Title 1"/>
          <p:cNvSpPr txBox="1">
            <a:spLocks/>
          </p:cNvSpPr>
          <p:nvPr/>
        </p:nvSpPr>
        <p:spPr>
          <a:xfrm>
            <a:off x="0" y="0"/>
            <a:ext cx="9144000" cy="914400"/>
          </a:xfrm>
          <a:prstGeom prst="rect">
            <a:avLst/>
          </a:prstGeom>
          <a:solidFill>
            <a:schemeClr val="bg1">
              <a:lumMod val="50000"/>
            </a:schemeClr>
          </a:solidFill>
          <a:ln>
            <a:noFill/>
          </a:ln>
        </p:spPr>
        <p:style>
          <a:lnRef idx="3">
            <a:schemeClr val="lt1"/>
          </a:lnRef>
          <a:fillRef idx="1">
            <a:schemeClr val="accent6"/>
          </a:fillRef>
          <a:effectRef idx="1">
            <a:schemeClr val="accent6"/>
          </a:effectRef>
          <a:fontRef idx="minor">
            <a:schemeClr val="lt1"/>
          </a:fontRef>
        </p:style>
        <p:txBody>
          <a:bodyPr vert="horz" lIns="91440" tIns="45720" rIns="91440" bIns="45720" rtlCol="0" anchor="ctr">
            <a:noAutofit/>
          </a:bodyPr>
          <a:lstStyle/>
          <a:p>
            <a:pPr algn="ctr">
              <a:spcBef>
                <a:spcPct val="50000"/>
              </a:spcBef>
            </a:pPr>
            <a:r>
              <a:rPr lang="en-US" sz="4000" b="1" u="sng" dirty="0">
                <a:solidFill>
                  <a:schemeClr val="bg1">
                    <a:lumMod val="95000"/>
                  </a:schemeClr>
                </a:solidFill>
                <a:latin typeface="Times New Roman" pitchFamily="18" charset="0"/>
              </a:rPr>
              <a:t>ABOUT THE COMPANY</a:t>
            </a: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solidFill>
                  <a:schemeClr val="accent4">
                    <a:lumMod val="50000"/>
                  </a:schemeClr>
                </a:solidFill>
                <a:latin typeface="Times New Roman" pitchFamily="18" charset="0"/>
                <a:cs typeface="Times New Roman" pitchFamily="18" charset="0"/>
              </a:rPr>
              <a:t>PRODUCTS</a:t>
            </a:r>
            <a:br>
              <a:rPr lang="en-US" b="1" u="sng" dirty="0">
                <a:solidFill>
                  <a:schemeClr val="accent4">
                    <a:lumMod val="50000"/>
                  </a:schemeClr>
                </a:solidFill>
                <a:latin typeface="Times New Roman" pitchFamily="18" charset="0"/>
                <a:cs typeface="Times New Roman" pitchFamily="18" charset="0"/>
              </a:rPr>
            </a:br>
            <a:endParaRPr lang="en-IN" dirty="0">
              <a:solidFill>
                <a:schemeClr val="accent4">
                  <a:lumMod val="50000"/>
                </a:schemeClr>
              </a:solidFill>
            </a:endParaRPr>
          </a:p>
        </p:txBody>
      </p:sp>
      <p:sp>
        <p:nvSpPr>
          <p:cNvPr id="3" name="Content Placeholder 2"/>
          <p:cNvSpPr>
            <a:spLocks noGrp="1"/>
          </p:cNvSpPr>
          <p:nvPr>
            <p:ph idx="1"/>
          </p:nvPr>
        </p:nvSpPr>
        <p:spPr/>
        <p:txBody>
          <a:bodyPr/>
          <a:lstStyle/>
          <a:p>
            <a:r>
              <a:rPr lang="en-US" dirty="0">
                <a:latin typeface="Arial" pitchFamily="34" charset="0"/>
                <a:cs typeface="Arial" pitchFamily="34" charset="0"/>
              </a:rPr>
              <a:t>Home Decor 		         30%</a:t>
            </a:r>
          </a:p>
          <a:p>
            <a:r>
              <a:rPr lang="en-US" dirty="0">
                <a:latin typeface="Arial" pitchFamily="34" charset="0"/>
                <a:cs typeface="Arial" pitchFamily="34" charset="0"/>
              </a:rPr>
              <a:t>Lightening 		         10%</a:t>
            </a:r>
          </a:p>
          <a:p>
            <a:r>
              <a:rPr lang="en-US" dirty="0">
                <a:latin typeface="Arial" pitchFamily="34" charset="0"/>
                <a:cs typeface="Arial" pitchFamily="34" charset="0"/>
              </a:rPr>
              <a:t>Furniture       		 5%</a:t>
            </a:r>
          </a:p>
          <a:p>
            <a:r>
              <a:rPr lang="en-US" dirty="0">
                <a:latin typeface="Arial" pitchFamily="34" charset="0"/>
                <a:cs typeface="Arial" pitchFamily="34" charset="0"/>
              </a:rPr>
              <a:t>Kitchen                           20%</a:t>
            </a:r>
          </a:p>
          <a:p>
            <a:r>
              <a:rPr lang="en-US" dirty="0">
                <a:latin typeface="Arial" pitchFamily="34" charset="0"/>
                <a:cs typeface="Arial" pitchFamily="34" charset="0"/>
              </a:rPr>
              <a:t>Table wares                    25%  </a:t>
            </a:r>
          </a:p>
          <a:p>
            <a:r>
              <a:rPr lang="en-US" dirty="0">
                <a:latin typeface="Arial" pitchFamily="34" charset="0"/>
                <a:cs typeface="Arial" pitchFamily="34" charset="0"/>
              </a:rPr>
              <a:t> Garden Accessories      10%</a:t>
            </a:r>
          </a:p>
          <a:p>
            <a:endParaRPr lang="en-IN" dirty="0"/>
          </a:p>
        </p:txBody>
      </p:sp>
    </p:spTree>
    <p:extLst>
      <p:ext uri="{BB962C8B-B14F-4D97-AF65-F5344CB8AC3E}">
        <p14:creationId xmlns:p14="http://schemas.microsoft.com/office/powerpoint/2010/main" val="2901892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solidFill>
                  <a:srgbClr val="002060"/>
                </a:solidFill>
                <a:latin typeface="Times New Roman" pitchFamily="18" charset="0"/>
              </a:rPr>
              <a:t>QUALITY OBJECTIVES</a:t>
            </a:r>
            <a:br>
              <a:rPr lang="en-US" b="1" u="sng" dirty="0">
                <a:solidFill>
                  <a:srgbClr val="002060"/>
                </a:solidFill>
                <a:latin typeface="Times New Roman" pitchFamily="18" charset="0"/>
              </a:rPr>
            </a:br>
            <a:endParaRPr lang="en-IN" dirty="0">
              <a:solidFill>
                <a:srgbClr val="002060"/>
              </a:solidFill>
            </a:endParaRPr>
          </a:p>
        </p:txBody>
      </p:sp>
      <p:sp>
        <p:nvSpPr>
          <p:cNvPr id="5" name="Rectangle 6"/>
          <p:cNvSpPr>
            <a:spLocks noChangeArrowheads="1"/>
          </p:cNvSpPr>
          <p:nvPr/>
        </p:nvSpPr>
        <p:spPr bwMode="auto">
          <a:xfrm>
            <a:off x="762000" y="1295400"/>
            <a:ext cx="7696200" cy="685800"/>
          </a:xfrm>
          <a:prstGeom prst="rect">
            <a:avLst/>
          </a:prstGeom>
          <a:noFill/>
          <a:ln w="9525">
            <a:noFill/>
            <a:miter lim="800000"/>
            <a:headEnd/>
            <a:tailEnd/>
          </a:ln>
          <a:effectLst/>
        </p:spPr>
        <p:txBody>
          <a:bodyPr anchor="ctr"/>
          <a:lstStyle/>
          <a:p>
            <a:pPr marL="457200" indent="-457200">
              <a:buClr>
                <a:srgbClr val="0070C0"/>
              </a:buClr>
              <a:buFont typeface="Wingdings" pitchFamily="2" charset="2"/>
              <a:buChar char="v"/>
              <a:defRPr/>
            </a:pPr>
            <a:r>
              <a:rPr lang="en-US" sz="2400" dirty="0">
                <a:latin typeface="Arial" pitchFamily="34" charset="0"/>
                <a:cs typeface="Arial" pitchFamily="34" charset="0"/>
              </a:rPr>
              <a:t>     Improve Customer satisfaction level. </a:t>
            </a:r>
          </a:p>
        </p:txBody>
      </p:sp>
      <p:sp>
        <p:nvSpPr>
          <p:cNvPr id="6" name="Rectangle 7"/>
          <p:cNvSpPr>
            <a:spLocks noChangeArrowheads="1"/>
          </p:cNvSpPr>
          <p:nvPr/>
        </p:nvSpPr>
        <p:spPr bwMode="auto">
          <a:xfrm>
            <a:off x="762000" y="1981200"/>
            <a:ext cx="7696200" cy="685800"/>
          </a:xfrm>
          <a:prstGeom prst="rect">
            <a:avLst/>
          </a:prstGeom>
          <a:noFill/>
          <a:ln w="9525">
            <a:noFill/>
            <a:miter lim="800000"/>
            <a:headEnd/>
            <a:tailEnd/>
          </a:ln>
          <a:effectLst/>
        </p:spPr>
        <p:txBody>
          <a:bodyPr anchor="ctr"/>
          <a:lstStyle/>
          <a:p>
            <a:pPr marL="838200" indent="-838200">
              <a:buClr>
                <a:srgbClr val="0070C0"/>
              </a:buClr>
              <a:buFont typeface="Wingdings" pitchFamily="2" charset="2"/>
              <a:buChar char="v"/>
              <a:defRPr/>
            </a:pPr>
            <a:r>
              <a:rPr lang="en-US" sz="2400" dirty="0">
                <a:latin typeface="Arial" pitchFamily="34" charset="0"/>
                <a:cs typeface="Arial" pitchFamily="34" charset="0"/>
              </a:rPr>
              <a:t>To meet on-time every time delivery schedule by 90 %.</a:t>
            </a:r>
          </a:p>
        </p:txBody>
      </p:sp>
      <p:sp>
        <p:nvSpPr>
          <p:cNvPr id="7" name="Rectangle 8"/>
          <p:cNvSpPr>
            <a:spLocks noChangeArrowheads="1"/>
          </p:cNvSpPr>
          <p:nvPr/>
        </p:nvSpPr>
        <p:spPr bwMode="auto">
          <a:xfrm>
            <a:off x="762000" y="2667000"/>
            <a:ext cx="7696200" cy="685800"/>
          </a:xfrm>
          <a:prstGeom prst="rect">
            <a:avLst/>
          </a:prstGeom>
          <a:noFill/>
          <a:ln w="9525">
            <a:noFill/>
            <a:miter lim="800000"/>
            <a:headEnd/>
            <a:tailEnd/>
          </a:ln>
          <a:effectLst/>
        </p:spPr>
        <p:txBody>
          <a:bodyPr anchor="ctr"/>
          <a:lstStyle/>
          <a:p>
            <a:pPr marL="838200" indent="-838200">
              <a:buClr>
                <a:srgbClr val="0070C0"/>
              </a:buClr>
              <a:buFont typeface="Wingdings" pitchFamily="2" charset="2"/>
              <a:buChar char="v"/>
              <a:defRPr/>
            </a:pPr>
            <a:r>
              <a:rPr lang="en-US" sz="2400" dirty="0">
                <a:latin typeface="Arial" pitchFamily="34" charset="0"/>
                <a:cs typeface="Arial" pitchFamily="34" charset="0"/>
              </a:rPr>
              <a:t>Reduce the break down by 5 %.</a:t>
            </a:r>
          </a:p>
        </p:txBody>
      </p:sp>
      <p:sp>
        <p:nvSpPr>
          <p:cNvPr id="8" name="Rectangle 9"/>
          <p:cNvSpPr>
            <a:spLocks noChangeArrowheads="1"/>
          </p:cNvSpPr>
          <p:nvPr/>
        </p:nvSpPr>
        <p:spPr bwMode="auto">
          <a:xfrm>
            <a:off x="762000" y="3276600"/>
            <a:ext cx="7696200" cy="685800"/>
          </a:xfrm>
          <a:prstGeom prst="rect">
            <a:avLst/>
          </a:prstGeom>
          <a:noFill/>
          <a:ln w="9525">
            <a:noFill/>
            <a:miter lim="800000"/>
            <a:headEnd/>
            <a:tailEnd/>
          </a:ln>
          <a:effectLst/>
        </p:spPr>
        <p:txBody>
          <a:bodyPr anchor="ctr"/>
          <a:lstStyle/>
          <a:p>
            <a:pPr marL="838200" indent="-838200">
              <a:buClr>
                <a:srgbClr val="0070C0"/>
              </a:buClr>
              <a:buFont typeface="Wingdings" pitchFamily="2" charset="2"/>
              <a:buChar char="v"/>
              <a:defRPr/>
            </a:pPr>
            <a:r>
              <a:rPr lang="en-US" sz="2400" dirty="0">
                <a:latin typeface="Arial" pitchFamily="34" charset="0"/>
                <a:cs typeface="Arial" pitchFamily="34" charset="0"/>
              </a:rPr>
              <a:t>To reduce rejection level by 5 % annually.</a:t>
            </a:r>
          </a:p>
        </p:txBody>
      </p:sp>
      <p:sp>
        <p:nvSpPr>
          <p:cNvPr id="9" name="Rectangle 10"/>
          <p:cNvSpPr>
            <a:spLocks noChangeArrowheads="1"/>
          </p:cNvSpPr>
          <p:nvPr/>
        </p:nvSpPr>
        <p:spPr bwMode="auto">
          <a:xfrm>
            <a:off x="762000" y="3962400"/>
            <a:ext cx="7696200" cy="685800"/>
          </a:xfrm>
          <a:prstGeom prst="rect">
            <a:avLst/>
          </a:prstGeom>
          <a:noFill/>
          <a:ln w="9525">
            <a:noFill/>
            <a:miter lim="800000"/>
            <a:headEnd/>
            <a:tailEnd/>
          </a:ln>
          <a:effectLst/>
        </p:spPr>
        <p:txBody>
          <a:bodyPr anchor="ctr"/>
          <a:lstStyle/>
          <a:p>
            <a:pPr marL="838200" indent="-838200">
              <a:buClr>
                <a:srgbClr val="0070C0"/>
              </a:buClr>
              <a:buFont typeface="Wingdings" pitchFamily="2" charset="2"/>
              <a:buChar char="v"/>
              <a:defRPr/>
            </a:pPr>
            <a:r>
              <a:rPr lang="en-US" sz="2400" dirty="0">
                <a:latin typeface="Arial" pitchFamily="34" charset="0"/>
                <a:cs typeface="Arial" pitchFamily="34" charset="0"/>
              </a:rPr>
              <a:t>To meet out/rectify the customer within time frame negotiated/described by customer. </a:t>
            </a:r>
          </a:p>
        </p:txBody>
      </p:sp>
    </p:spTree>
    <p:extLst>
      <p:ext uri="{BB962C8B-B14F-4D97-AF65-F5344CB8AC3E}">
        <p14:creationId xmlns:p14="http://schemas.microsoft.com/office/powerpoint/2010/main" val="1906749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lvl="0"/>
            <a:r>
              <a:rPr lang="en-US" dirty="0">
                <a:solidFill>
                  <a:schemeClr val="accent6"/>
                </a:solidFill>
              </a:rPr>
              <a:t>ABOUT ESTABLISHMENT </a:t>
            </a:r>
            <a:br>
              <a:rPr lang="en-US" dirty="0">
                <a:solidFill>
                  <a:schemeClr val="accent6"/>
                </a:solidFill>
                <a:latin typeface="Broadway" pitchFamily="82" charset="0"/>
              </a:rPr>
            </a:br>
            <a:endParaRPr lang="en-IN" dirty="0">
              <a:solidFill>
                <a:schemeClr val="accent6"/>
              </a:solidFill>
            </a:endParaRPr>
          </a:p>
        </p:txBody>
      </p:sp>
      <p:sp>
        <p:nvSpPr>
          <p:cNvPr id="3" name="Content Placeholder 2"/>
          <p:cNvSpPr>
            <a:spLocks noGrp="1"/>
          </p:cNvSpPr>
          <p:nvPr>
            <p:ph idx="1"/>
          </p:nvPr>
        </p:nvSpPr>
        <p:spPr>
          <a:xfrm>
            <a:off x="457200" y="1219200"/>
            <a:ext cx="8229600" cy="4906963"/>
          </a:xfrm>
        </p:spPr>
        <p:txBody>
          <a:bodyPr>
            <a:normAutofit fontScale="32500" lnSpcReduction="20000"/>
          </a:bodyPr>
          <a:lstStyle/>
          <a:p>
            <a:r>
              <a:rPr lang="en-US" sz="4000" b="1" dirty="0"/>
              <a:t> </a:t>
            </a:r>
            <a:r>
              <a:rPr lang="en-US" sz="4800" dirty="0"/>
              <a:t>is  a unit based in Moradabad some 12 KM West of Moradabad in India.  We are into furniture, lighting, and home decor products with specialization in metal and wood  products.  We have our works equipped with necessary manufacturing and finishing processes giving us advantage in terms of pricing, quality and time. Founded  in 1994 in a small space of 2000 sq. feet today we have grown manifold to currently working in over 50000 sq. ft. area and expansion work in progress</a:t>
            </a:r>
            <a:r>
              <a:rPr lang="en-US" dirty="0">
                <a:latin typeface="Century" pitchFamily="18" charset="0"/>
              </a:rPr>
              <a:t>.</a:t>
            </a:r>
          </a:p>
          <a:p>
            <a:endParaRPr lang="en-US" dirty="0">
              <a:latin typeface="Century" pitchFamily="18" charset="0"/>
            </a:endParaRPr>
          </a:p>
          <a:p>
            <a:endParaRPr lang="en-US" dirty="0">
              <a:latin typeface="Century" pitchFamily="18" charset="0"/>
            </a:endParaRPr>
          </a:p>
          <a:p>
            <a:r>
              <a:rPr lang="en-US" dirty="0">
                <a:latin typeface="Century" pitchFamily="18" charset="0"/>
              </a:rPr>
              <a:t> </a:t>
            </a:r>
            <a:r>
              <a:rPr lang="en-US" sz="4800" dirty="0"/>
              <a:t>In house manufacturing of Wrought Iron  &amp; sheet metal items.</a:t>
            </a:r>
          </a:p>
          <a:p>
            <a:endParaRPr lang="en-US" sz="4800" dirty="0"/>
          </a:p>
          <a:p>
            <a:r>
              <a:rPr lang="en-US" sz="4800" dirty="0"/>
              <a:t> Factory cleared ISO 9000 in 20121.</a:t>
            </a:r>
          </a:p>
          <a:p>
            <a:endParaRPr lang="en-US" sz="4800" dirty="0"/>
          </a:p>
          <a:p>
            <a:r>
              <a:rPr lang="en-US" sz="4800" i="1" dirty="0"/>
              <a:t> Annual Turnover :  US $ Million …….1 million (approx.)</a:t>
            </a:r>
          </a:p>
          <a:p>
            <a:endParaRPr lang="en-US" sz="4800" i="1" dirty="0"/>
          </a:p>
          <a:p>
            <a:r>
              <a:rPr lang="en-US" sz="4800" i="1" dirty="0"/>
              <a:t> Short Lead time  :  30 - 45 days (depending on the order)</a:t>
            </a:r>
          </a:p>
          <a:p>
            <a:endParaRPr lang="en-US" sz="4800" dirty="0"/>
          </a:p>
          <a:p>
            <a:r>
              <a:rPr lang="en-US" sz="4800" i="1" dirty="0"/>
              <a:t> Experienced and dedicated workforce.</a:t>
            </a:r>
          </a:p>
          <a:p>
            <a:endParaRPr lang="en-US" sz="4800" i="1" dirty="0"/>
          </a:p>
          <a:p>
            <a:r>
              <a:rPr lang="en-US" sz="4800" i="1" dirty="0"/>
              <a:t>  Specialized in furniture &amp; Lighting, kitchen accessory, home decor</a:t>
            </a:r>
            <a:endParaRPr lang="en-US" sz="4800" dirty="0"/>
          </a:p>
          <a:p>
            <a:endParaRPr lang="en-IN" dirty="0"/>
          </a:p>
        </p:txBody>
      </p:sp>
    </p:spTree>
    <p:extLst>
      <p:ext uri="{BB962C8B-B14F-4D97-AF65-F5344CB8AC3E}">
        <p14:creationId xmlns:p14="http://schemas.microsoft.com/office/powerpoint/2010/main" val="3924084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1051679"/>
            <a:ext cx="7924800" cy="5693866"/>
          </a:xfrm>
          <a:prstGeom prst="rect">
            <a:avLst/>
          </a:prstGeom>
          <a:noFill/>
        </p:spPr>
        <p:txBody>
          <a:bodyPr wrap="square" rtlCol="0">
            <a:spAutoFit/>
          </a:bodyPr>
          <a:lstStyle/>
          <a:p>
            <a:pPr>
              <a:buFont typeface="Arial" pitchFamily="34" charset="0"/>
              <a:buChar char="•"/>
            </a:pPr>
            <a:r>
              <a:rPr lang="en-US" sz="1600" dirty="0">
                <a:latin typeface="Bookman Old Style" pitchFamily="18" charset="0"/>
              </a:rPr>
              <a:t> In-house production lines for Wrought Iron and Sheet metal items.</a:t>
            </a:r>
          </a:p>
          <a:p>
            <a:pPr>
              <a:buFont typeface="Arial" pitchFamily="34" charset="0"/>
              <a:buChar char="•"/>
            </a:pPr>
            <a:r>
              <a:rPr lang="en-US" sz="1600" dirty="0">
                <a:latin typeface="Bookman Old Style" pitchFamily="18" charset="0"/>
              </a:rPr>
              <a:t>  Incoming material ware house facility available with spot checking</a:t>
            </a:r>
          </a:p>
          <a:p>
            <a:pPr>
              <a:buFont typeface="Arial" pitchFamily="34" charset="0"/>
              <a:buChar char="•"/>
            </a:pPr>
            <a:r>
              <a:rPr lang="en-US" sz="1600" dirty="0">
                <a:latin typeface="Bookman Old Style" pitchFamily="18" charset="0"/>
              </a:rPr>
              <a:t>  spot welding unit </a:t>
            </a:r>
          </a:p>
          <a:p>
            <a:pPr>
              <a:buFont typeface="Arial" pitchFamily="34" charset="0"/>
              <a:buChar char="•"/>
            </a:pPr>
            <a:r>
              <a:rPr lang="en-US" sz="1600" dirty="0">
                <a:latin typeface="Bookman Old Style" pitchFamily="18" charset="0"/>
              </a:rPr>
              <a:t>  </a:t>
            </a:r>
            <a:r>
              <a:rPr lang="en-US" sz="1600" dirty="0" err="1">
                <a:latin typeface="Bookman Old Style" pitchFamily="18" charset="0"/>
              </a:rPr>
              <a:t>Genset</a:t>
            </a:r>
            <a:r>
              <a:rPr lang="en-US" sz="1600" dirty="0">
                <a:latin typeface="Bookman Old Style" pitchFamily="18" charset="0"/>
              </a:rPr>
              <a:t> unit having two </a:t>
            </a:r>
            <a:r>
              <a:rPr lang="en-US" sz="1600" dirty="0" err="1">
                <a:latin typeface="Bookman Old Style" pitchFamily="18" charset="0"/>
              </a:rPr>
              <a:t>Genset</a:t>
            </a:r>
            <a:r>
              <a:rPr lang="en-US" sz="1600" dirty="0">
                <a:latin typeface="Bookman Old Style" pitchFamily="18" charset="0"/>
              </a:rPr>
              <a:t> </a:t>
            </a:r>
          </a:p>
          <a:p>
            <a:pPr>
              <a:buFont typeface="Arial" pitchFamily="34" charset="0"/>
              <a:buChar char="•"/>
            </a:pPr>
            <a:r>
              <a:rPr lang="en-US" sz="1600" dirty="0">
                <a:latin typeface="Bookman Old Style" pitchFamily="18" charset="0"/>
              </a:rPr>
              <a:t>  Two lines of Lacquer coating units.</a:t>
            </a:r>
          </a:p>
          <a:p>
            <a:pPr>
              <a:buFont typeface="Arial" pitchFamily="34" charset="0"/>
              <a:buChar char="•"/>
            </a:pPr>
            <a:r>
              <a:rPr lang="en-US" sz="1600" dirty="0">
                <a:latin typeface="Bookman Old Style" pitchFamily="18" charset="0"/>
              </a:rPr>
              <a:t>  A line of painting or hand paint unit </a:t>
            </a:r>
          </a:p>
          <a:p>
            <a:pPr>
              <a:buFont typeface="Arial" pitchFamily="34" charset="0"/>
              <a:buChar char="•"/>
            </a:pPr>
            <a:r>
              <a:rPr lang="en-US" sz="1600" dirty="0">
                <a:latin typeface="Bookman Old Style" pitchFamily="18" charset="0"/>
              </a:rPr>
              <a:t>  Electroplating includes Zinc, Brass, Copper, Nickel, Chrome.</a:t>
            </a:r>
          </a:p>
          <a:p>
            <a:r>
              <a:rPr lang="en-US" sz="1600" dirty="0">
                <a:latin typeface="Bookman Old Style" pitchFamily="18" charset="0"/>
              </a:rPr>
              <a:t>   Electrophoretic lacquering .</a:t>
            </a:r>
          </a:p>
          <a:p>
            <a:pPr>
              <a:buFont typeface="Arial" pitchFamily="34" charset="0"/>
              <a:buChar char="•"/>
            </a:pPr>
            <a:r>
              <a:rPr lang="en-US" sz="1600" dirty="0">
                <a:latin typeface="Bookman Old Style" pitchFamily="18" charset="0"/>
              </a:rPr>
              <a:t>  Buffing section 4 machine </a:t>
            </a:r>
          </a:p>
          <a:p>
            <a:pPr>
              <a:buFont typeface="Arial" pitchFamily="34" charset="0"/>
              <a:buChar char="•"/>
            </a:pPr>
            <a:r>
              <a:rPr lang="en-US" sz="1600" dirty="0">
                <a:latin typeface="Bookman Old Style" pitchFamily="18" charset="0"/>
              </a:rPr>
              <a:t>  QMS   test facility in house    </a:t>
            </a:r>
          </a:p>
          <a:p>
            <a:pPr>
              <a:buFont typeface="Arial" pitchFamily="34" charset="0"/>
              <a:buChar char="•"/>
            </a:pPr>
            <a:r>
              <a:rPr lang="en-US" sz="1600" dirty="0">
                <a:latin typeface="Bookman Old Style" pitchFamily="18" charset="0"/>
              </a:rPr>
              <a:t>  Total Area : 50,000 sq. feet.</a:t>
            </a:r>
          </a:p>
          <a:p>
            <a:pPr>
              <a:buFont typeface="Arial" pitchFamily="34" charset="0"/>
              <a:buChar char="•"/>
            </a:pPr>
            <a:endParaRPr lang="en-US" sz="1600" dirty="0">
              <a:latin typeface="Bookman Old Style" pitchFamily="18" charset="0"/>
            </a:endParaRPr>
          </a:p>
          <a:p>
            <a:pPr>
              <a:buFont typeface="Arial" pitchFamily="34" charset="0"/>
              <a:buChar char="•"/>
            </a:pPr>
            <a:r>
              <a:rPr lang="en-US" sz="1600" dirty="0">
                <a:latin typeface="Bookman Old Style" pitchFamily="18" charset="0"/>
              </a:rPr>
              <a:t>  Covered Area   : 20000 sq. feet.</a:t>
            </a:r>
          </a:p>
          <a:p>
            <a:pPr>
              <a:buFont typeface="Arial" pitchFamily="34" charset="0"/>
              <a:buChar char="•"/>
            </a:pPr>
            <a:endParaRPr lang="en-US" sz="1600" dirty="0">
              <a:latin typeface="Bookman Old Style" pitchFamily="18" charset="0"/>
            </a:endParaRPr>
          </a:p>
          <a:p>
            <a:pPr>
              <a:buFont typeface="Arial" pitchFamily="34" charset="0"/>
              <a:buChar char="•"/>
            </a:pPr>
            <a:r>
              <a:rPr lang="en-US" sz="1600" dirty="0">
                <a:latin typeface="Bookman Old Style" pitchFamily="18" charset="0"/>
              </a:rPr>
              <a:t>  We doing work as per the </a:t>
            </a:r>
            <a:r>
              <a:rPr lang="en-US" sz="1600" dirty="0" err="1">
                <a:latin typeface="Bookman Old Style" pitchFamily="18" charset="0"/>
              </a:rPr>
              <a:t>iso</a:t>
            </a:r>
            <a:r>
              <a:rPr lang="en-US" sz="1600" dirty="0">
                <a:latin typeface="Bookman Old Style" pitchFamily="18" charset="0"/>
              </a:rPr>
              <a:t> guideline and committed to good quality and      </a:t>
            </a:r>
          </a:p>
          <a:p>
            <a:r>
              <a:rPr lang="en-US" sz="1600" dirty="0">
                <a:latin typeface="Bookman Old Style" pitchFamily="18" charset="0"/>
              </a:rPr>
              <a:t>   enhance customer satisfaction .</a:t>
            </a:r>
          </a:p>
          <a:p>
            <a:pPr>
              <a:buFont typeface="Arial" pitchFamily="34" charset="0"/>
              <a:buChar char="•"/>
            </a:pPr>
            <a:endParaRPr lang="en-US" dirty="0">
              <a:latin typeface="Bookman Old Style" pitchFamily="18" charset="0"/>
            </a:endParaRPr>
          </a:p>
          <a:p>
            <a:pPr>
              <a:buFont typeface="Arial" pitchFamily="34" charset="0"/>
              <a:buChar char="•"/>
            </a:pPr>
            <a:r>
              <a:rPr lang="en-US" dirty="0">
                <a:latin typeface="Bookman Old Style" pitchFamily="18" charset="0"/>
              </a:rPr>
              <a:t>  CCTV camera monitoring for security.</a:t>
            </a:r>
          </a:p>
          <a:p>
            <a:pPr>
              <a:buFont typeface="Arial" pitchFamily="34" charset="0"/>
              <a:buChar char="•"/>
            </a:pPr>
            <a:endParaRPr lang="en-US" dirty="0">
              <a:latin typeface="Bookman Old Style" pitchFamily="18" charset="0"/>
            </a:endParaRPr>
          </a:p>
          <a:p>
            <a:pPr>
              <a:buFont typeface="Arial" pitchFamily="34" charset="0"/>
              <a:buChar char="•"/>
            </a:pPr>
            <a:r>
              <a:rPr lang="en-US" dirty="0">
                <a:latin typeface="Bookman Old Style" pitchFamily="18" charset="0"/>
              </a:rPr>
              <a:t>   Manpower  : 50  contractual.</a:t>
            </a:r>
            <a:br>
              <a:rPr lang="en-US" dirty="0">
                <a:latin typeface="Bookman Old Style" pitchFamily="18" charset="0"/>
              </a:rPr>
            </a:br>
            <a:endParaRPr lang="en-US" dirty="0">
              <a:latin typeface="Bookman Old Style" pitchFamily="18" charset="0"/>
            </a:endParaRPr>
          </a:p>
          <a:p>
            <a:endParaRPr lang="en-US" dirty="0">
              <a:latin typeface="Century" pitchFamily="18" charset="0"/>
            </a:endParaRPr>
          </a:p>
        </p:txBody>
      </p:sp>
      <p:sp>
        <p:nvSpPr>
          <p:cNvPr id="6" name="Title 1"/>
          <p:cNvSpPr txBox="1">
            <a:spLocks/>
          </p:cNvSpPr>
          <p:nvPr/>
        </p:nvSpPr>
        <p:spPr>
          <a:xfrm>
            <a:off x="0" y="1"/>
            <a:ext cx="9144000" cy="914400"/>
          </a:xfrm>
          <a:prstGeom prst="rect">
            <a:avLst/>
          </a:prstGeom>
        </p:spPr>
        <p:style>
          <a:lnRef idx="3">
            <a:schemeClr val="lt1"/>
          </a:lnRef>
          <a:fillRef idx="1">
            <a:schemeClr val="accent6"/>
          </a:fillRef>
          <a:effectRef idx="1">
            <a:schemeClr val="accent6"/>
          </a:effectRef>
          <a:fontRef idx="minor">
            <a:schemeClr val="lt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dirty="0">
                <a:latin typeface="+mj-lt"/>
              </a:rPr>
              <a:t>INFRASTRUCTURE</a:t>
            </a:r>
            <a:endParaRPr kumimoji="0" lang="en-US" sz="4000" b="0" i="0" u="none" strike="noStrike" kern="1200" cap="none" spc="0" normalizeH="0" baseline="0" noProof="0" dirty="0">
              <a:ln>
                <a:noFill/>
              </a:ln>
              <a:solidFill>
                <a:schemeClr val="lt1"/>
              </a:solidFill>
              <a:effectLst/>
              <a:uLnTx/>
              <a:uFillTx/>
              <a:latin typeface="+mj-lt"/>
            </a:endParaRPr>
          </a:p>
        </p:txBody>
      </p:sp>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22"/>
          <p:cNvSpPr txBox="1">
            <a:spLocks noChangeArrowheads="1"/>
          </p:cNvSpPr>
          <p:nvPr/>
        </p:nvSpPr>
        <p:spPr bwMode="auto">
          <a:xfrm>
            <a:off x="37310" y="990600"/>
            <a:ext cx="9106690" cy="5201424"/>
          </a:xfrm>
          <a:prstGeom prst="rect">
            <a:avLst/>
          </a:prstGeom>
          <a:noFill/>
          <a:ln w="9525">
            <a:noFill/>
            <a:miter lim="800000"/>
            <a:headEnd/>
            <a:tailEnd/>
          </a:ln>
        </p:spPr>
        <p:txBody>
          <a:bodyPr wrap="square">
            <a:spAutoFit/>
          </a:bodyPr>
          <a:lstStyle/>
          <a:p>
            <a:pPr>
              <a:buFontTx/>
              <a:buChar char="•"/>
            </a:pPr>
            <a:r>
              <a:rPr lang="en-US" sz="2400" b="1" dirty="0"/>
              <a:t>  </a:t>
            </a:r>
            <a:r>
              <a:rPr lang="en-US" sz="2400" dirty="0"/>
              <a:t>MAJOR MARKETS :  U.S.A, DENMARK, NETHERLAND, U.K, UAE, QATAR</a:t>
            </a:r>
          </a:p>
          <a:p>
            <a:pPr>
              <a:buFontTx/>
              <a:buChar char="•"/>
            </a:pPr>
            <a:endParaRPr lang="en-US" sz="2400" dirty="0"/>
          </a:p>
          <a:p>
            <a:pPr>
              <a:buFontTx/>
              <a:buChar char="•"/>
            </a:pPr>
            <a:r>
              <a:rPr lang="en-US" sz="2400" dirty="0"/>
              <a:t> MAJOR CUSTOMERS   :  </a:t>
            </a:r>
            <a:r>
              <a:rPr lang="en-US" sz="2000" dirty="0"/>
              <a:t>USA: TJMAX, LIFESTIEM BRANDS, COSTCO,  KALALOU,        				ACORN, BENZARA, THE URBAN PORT, HOME 				DÉCOR FACTORY, VESLA , SARO , ATOMIC ,					 ARDENT HOME DÉCOR, SIGNALS  CATALOUGE, </a:t>
            </a:r>
          </a:p>
          <a:p>
            <a:endParaRPr lang="en-US" sz="2000" dirty="0"/>
          </a:p>
          <a:p>
            <a:pPr lvl="7"/>
            <a:r>
              <a:rPr lang="en-US" sz="2000" dirty="0"/>
              <a:t>UAE:  BEACON, BRASSLIGHT, CUBE LIGHT.</a:t>
            </a:r>
          </a:p>
          <a:p>
            <a:pPr lvl="7"/>
            <a:endParaRPr lang="en-US" sz="2000" dirty="0"/>
          </a:p>
          <a:p>
            <a:pPr lvl="7"/>
            <a:r>
              <a:rPr lang="en-US" sz="2000" dirty="0"/>
              <a:t>QATAR:  LUMATRON, BEYOND LIGHTING, TORNADO.</a:t>
            </a:r>
          </a:p>
          <a:p>
            <a:pPr lvl="7"/>
            <a:endParaRPr lang="en-US" sz="2000" dirty="0"/>
          </a:p>
          <a:p>
            <a:pPr lvl="7"/>
            <a:r>
              <a:rPr lang="en-US" sz="2000" dirty="0"/>
              <a:t>NETHERLAND  : LIFESTYLE, KOOPMAN INTERNATIONAL, PTMD, SUSWOOD, SIMLA HOME DÉCOR, </a:t>
            </a:r>
          </a:p>
          <a:p>
            <a:pPr lvl="7"/>
            <a:endParaRPr lang="en-US" sz="2000" dirty="0"/>
          </a:p>
          <a:p>
            <a:pPr lvl="7"/>
            <a:r>
              <a:rPr lang="en-US" sz="2000" dirty="0"/>
              <a:t>USA -  VESLA , SARO , ATOMIC , TMC </a:t>
            </a:r>
          </a:p>
          <a:p>
            <a:pPr lvl="7"/>
            <a:endParaRPr lang="en-US" sz="2000" dirty="0"/>
          </a:p>
        </p:txBody>
      </p:sp>
      <p:sp>
        <p:nvSpPr>
          <p:cNvPr id="8" name="Title 1"/>
          <p:cNvSpPr txBox="1">
            <a:spLocks/>
          </p:cNvSpPr>
          <p:nvPr/>
        </p:nvSpPr>
        <p:spPr>
          <a:xfrm>
            <a:off x="0" y="1"/>
            <a:ext cx="9144000" cy="914400"/>
          </a:xfrm>
          <a:prstGeom prst="rect">
            <a:avLst/>
          </a:prstGeom>
        </p:spPr>
        <p:style>
          <a:lnRef idx="3">
            <a:schemeClr val="lt1"/>
          </a:lnRef>
          <a:fillRef idx="1">
            <a:schemeClr val="accent6"/>
          </a:fillRef>
          <a:effectRef idx="1">
            <a:schemeClr val="accent6"/>
          </a:effectRef>
          <a:fontRef idx="minor">
            <a:schemeClr val="lt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dirty="0">
                <a:latin typeface="+mj-lt"/>
              </a:rPr>
              <a:t>MARKETS AND CUSTOMERS</a:t>
            </a:r>
            <a:endParaRPr kumimoji="0" lang="en-US" sz="4000" b="0" i="0" u="none" strike="noStrike" kern="1200" cap="none" spc="0" normalizeH="0" baseline="0" noProof="0" dirty="0">
              <a:ln>
                <a:noFill/>
              </a:ln>
              <a:solidFill>
                <a:schemeClr val="lt1"/>
              </a:solidFill>
              <a:effectLst/>
              <a:uLnTx/>
              <a:uFillTx/>
              <a:latin typeface="+mj-lt"/>
            </a:endParaRPr>
          </a:p>
        </p:txBody>
      </p:sp>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14400"/>
          </a:xfrm>
        </p:spPr>
        <p:style>
          <a:lnRef idx="3">
            <a:schemeClr val="lt1"/>
          </a:lnRef>
          <a:fillRef idx="1">
            <a:schemeClr val="accent6"/>
          </a:fillRef>
          <a:effectRef idx="1">
            <a:schemeClr val="accent6"/>
          </a:effectRef>
          <a:fontRef idx="minor">
            <a:schemeClr val="lt1"/>
          </a:fontRef>
        </p:style>
        <p:txBody>
          <a:bodyPr>
            <a:noAutofit/>
          </a:bodyPr>
          <a:lstStyle/>
          <a:p>
            <a:r>
              <a:rPr lang="en-US" sz="4000" dirty="0">
                <a:latin typeface="Broadway" pitchFamily="82" charset="0"/>
              </a:rPr>
              <a:t>Product Showcase</a:t>
            </a:r>
          </a:p>
        </p:txBody>
      </p:sp>
      <p:pic>
        <p:nvPicPr>
          <p:cNvPr id="13" name="Content Placeholder 6" descr="sheet 4.jpg"/>
          <p:cNvPicPr>
            <a:picLocks noChangeAspect="1"/>
          </p:cNvPicPr>
          <p:nvPr/>
        </p:nvPicPr>
        <p:blipFill>
          <a:blip r:embed="rId3" cstate="email"/>
          <a:stretch>
            <a:fillRect/>
          </a:stretch>
        </p:blipFill>
        <p:spPr>
          <a:xfrm>
            <a:off x="3706824" y="960270"/>
            <a:ext cx="1625780" cy="1905000"/>
          </a:xfrm>
          <a:prstGeom prst="rect">
            <a:avLst/>
          </a:prstGeom>
        </p:spPr>
      </p:pic>
      <p:pic>
        <p:nvPicPr>
          <p:cNvPr id="17" name="Content Placeholder 6" descr="stand 20.JPG"/>
          <p:cNvPicPr>
            <a:picLocks noChangeAspect="1"/>
          </p:cNvPicPr>
          <p:nvPr/>
        </p:nvPicPr>
        <p:blipFill>
          <a:blip r:embed="rId4" cstate="email"/>
          <a:srcRect/>
          <a:stretch>
            <a:fillRect/>
          </a:stretch>
        </p:blipFill>
        <p:spPr>
          <a:xfrm>
            <a:off x="2390411" y="2894941"/>
            <a:ext cx="1905000" cy="2047816"/>
          </a:xfrm>
          <a:prstGeom prst="rect">
            <a:avLst/>
          </a:prstGeom>
        </p:spPr>
      </p:pic>
      <p:pic>
        <p:nvPicPr>
          <p:cNvPr id="18" name="Content Placeholder 13" descr="stand 17.jpg"/>
          <p:cNvPicPr>
            <a:picLocks noChangeAspect="1"/>
          </p:cNvPicPr>
          <p:nvPr/>
        </p:nvPicPr>
        <p:blipFill>
          <a:blip r:embed="rId5" cstate="email"/>
          <a:srcRect/>
          <a:stretch>
            <a:fillRect/>
          </a:stretch>
        </p:blipFill>
        <p:spPr>
          <a:xfrm>
            <a:off x="7558028" y="1099458"/>
            <a:ext cx="1676686" cy="2102832"/>
          </a:xfrm>
          <a:prstGeom prst="rect">
            <a:avLst/>
          </a:prstGeom>
        </p:spPr>
      </p:pic>
      <p:pic>
        <p:nvPicPr>
          <p:cNvPr id="19" name="Content Placeholder 6"/>
          <p:cNvPicPr>
            <a:picLocks noChangeAspect="1"/>
          </p:cNvPicPr>
          <p:nvPr/>
        </p:nvPicPr>
        <p:blipFill>
          <a:blip r:embed="rId6"/>
          <a:srcRect/>
          <a:stretch/>
        </p:blipFill>
        <p:spPr>
          <a:xfrm>
            <a:off x="208836" y="3683000"/>
            <a:ext cx="1675290" cy="3175000"/>
          </a:xfrm>
          <a:prstGeom prst="rect">
            <a:avLst/>
          </a:prstGeom>
        </p:spPr>
      </p:pic>
      <p:pic>
        <p:nvPicPr>
          <p:cNvPr id="22" name="Content Placeholder 6" descr="si-027.jpg"/>
          <p:cNvPicPr>
            <a:picLocks noChangeAspect="1"/>
          </p:cNvPicPr>
          <p:nvPr/>
        </p:nvPicPr>
        <p:blipFill>
          <a:blip r:embed="rId7" cstate="email"/>
          <a:srcRect/>
          <a:stretch>
            <a:fillRect/>
          </a:stretch>
        </p:blipFill>
        <p:spPr>
          <a:xfrm>
            <a:off x="1716794" y="1066800"/>
            <a:ext cx="1524000" cy="1521557"/>
          </a:xfrm>
          <a:prstGeom prst="rect">
            <a:avLst/>
          </a:prstGeom>
        </p:spPr>
      </p:pic>
      <p:pic>
        <p:nvPicPr>
          <p:cNvPr id="8" name="Picture 8">
            <a:extLst>
              <a:ext uri="{FF2B5EF4-FFF2-40B4-BE49-F238E27FC236}">
                <a16:creationId xmlns:a16="http://schemas.microsoft.com/office/drawing/2014/main" id="{24BFF8AC-B910-57FD-DB73-27354138A79A}"/>
              </a:ext>
            </a:extLst>
          </p:cNvPr>
          <p:cNvPicPr>
            <a:picLocks noChangeAspect="1"/>
          </p:cNvPicPr>
          <p:nvPr/>
        </p:nvPicPr>
        <p:blipFill>
          <a:blip r:embed="rId8"/>
          <a:srcRect/>
          <a:stretch/>
        </p:blipFill>
        <p:spPr>
          <a:xfrm>
            <a:off x="175687" y="1099458"/>
            <a:ext cx="1537224" cy="2331892"/>
          </a:xfrm>
          <a:prstGeom prst="rect">
            <a:avLst/>
          </a:prstGeom>
        </p:spPr>
      </p:pic>
      <p:pic>
        <p:nvPicPr>
          <p:cNvPr id="12" name="Picture 14">
            <a:extLst>
              <a:ext uri="{FF2B5EF4-FFF2-40B4-BE49-F238E27FC236}">
                <a16:creationId xmlns:a16="http://schemas.microsoft.com/office/drawing/2014/main" id="{855A1AC9-2363-E92E-2EC1-EECA811A952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91872" y="5185373"/>
            <a:ext cx="2502079" cy="1632713"/>
          </a:xfrm>
          <a:prstGeom prst="rect">
            <a:avLst/>
          </a:prstGeom>
        </p:spPr>
      </p:pic>
      <p:pic>
        <p:nvPicPr>
          <p:cNvPr id="15" name="Picture 23">
            <a:extLst>
              <a:ext uri="{FF2B5EF4-FFF2-40B4-BE49-F238E27FC236}">
                <a16:creationId xmlns:a16="http://schemas.microsoft.com/office/drawing/2014/main" id="{2949C848-F115-5A91-5320-A9F013652BF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91535" y="975106"/>
            <a:ext cx="2067035" cy="1905000"/>
          </a:xfrm>
          <a:prstGeom prst="rect">
            <a:avLst/>
          </a:prstGeom>
        </p:spPr>
      </p:pic>
      <p:pic>
        <p:nvPicPr>
          <p:cNvPr id="24" name="Picture 24">
            <a:extLst>
              <a:ext uri="{FF2B5EF4-FFF2-40B4-BE49-F238E27FC236}">
                <a16:creationId xmlns:a16="http://schemas.microsoft.com/office/drawing/2014/main" id="{BDEC88F7-2E56-0915-B0A1-6AB1526F5D6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00236" y="3387347"/>
            <a:ext cx="3407947" cy="3355810"/>
          </a:xfrm>
          <a:prstGeom prst="rect">
            <a:avLst/>
          </a:prstGeom>
        </p:spPr>
      </p:pic>
    </p:spTree>
    <p:extLst>
      <p:ext uri="{BB962C8B-B14F-4D97-AF65-F5344CB8AC3E}">
        <p14:creationId xmlns:p14="http://schemas.microsoft.com/office/powerpoint/2010/main" val="1278305653"/>
      </p:ext>
    </p:extLst>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14400"/>
          </a:xfrm>
        </p:spPr>
        <p:style>
          <a:lnRef idx="3">
            <a:schemeClr val="lt1"/>
          </a:lnRef>
          <a:fillRef idx="1">
            <a:schemeClr val="accent6"/>
          </a:fillRef>
          <a:effectRef idx="1">
            <a:schemeClr val="accent6"/>
          </a:effectRef>
          <a:fontRef idx="minor">
            <a:schemeClr val="lt1"/>
          </a:fontRef>
        </p:style>
        <p:txBody>
          <a:bodyPr>
            <a:noAutofit/>
          </a:bodyPr>
          <a:lstStyle/>
          <a:p>
            <a:r>
              <a:rPr lang="en-US" sz="4000" dirty="0">
                <a:latin typeface="Broadway" pitchFamily="82" charset="0"/>
              </a:rPr>
              <a:t>Product Showcase</a:t>
            </a:r>
          </a:p>
        </p:txBody>
      </p:sp>
      <p:pic>
        <p:nvPicPr>
          <p:cNvPr id="17" name="Picture 2" descr="C:\Users\HKO1\Downloads\wooden bwl\New folder\New folder\43989_XXX_v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700915" y="5105400"/>
            <a:ext cx="3443085"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C:\Users\HKO1\Downloads\wooden bwl\New folder\Stag-Ice-Bowl.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1585"/>
          <a:stretch/>
        </p:blipFill>
        <p:spPr bwMode="auto">
          <a:xfrm>
            <a:off x="1" y="5253282"/>
            <a:ext cx="3276600" cy="160471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01z.jpg"/>
          <p:cNvPicPr>
            <a:picLocks noChangeAspect="1"/>
          </p:cNvPicPr>
          <p:nvPr/>
        </p:nvPicPr>
        <p:blipFill>
          <a:blip r:embed="rId4" cstate="email"/>
          <a:srcRect/>
          <a:stretch>
            <a:fillRect/>
          </a:stretch>
        </p:blipFill>
        <p:spPr>
          <a:xfrm>
            <a:off x="2057400" y="990600"/>
            <a:ext cx="5334000" cy="1391763"/>
          </a:xfrm>
          <a:prstGeom prst="rect">
            <a:avLst/>
          </a:prstGeom>
        </p:spPr>
      </p:pic>
      <p:pic>
        <p:nvPicPr>
          <p:cNvPr id="21" name="Picture 20" descr="basket 6a.jpeg"/>
          <p:cNvPicPr>
            <a:picLocks noChangeAspect="1"/>
          </p:cNvPicPr>
          <p:nvPr/>
        </p:nvPicPr>
        <p:blipFill>
          <a:blip r:embed="rId5" cstate="email"/>
          <a:srcRect/>
          <a:stretch>
            <a:fillRect/>
          </a:stretch>
        </p:blipFill>
        <p:spPr>
          <a:xfrm>
            <a:off x="1" y="1066801"/>
            <a:ext cx="2043952" cy="1219200"/>
          </a:xfrm>
          <a:prstGeom prst="rect">
            <a:avLst/>
          </a:prstGeom>
        </p:spPr>
      </p:pic>
      <p:pic>
        <p:nvPicPr>
          <p:cNvPr id="22" name="Content Placeholder 7" descr="4.5.jpg"/>
          <p:cNvPicPr>
            <a:picLocks noChangeAspect="1"/>
          </p:cNvPicPr>
          <p:nvPr/>
        </p:nvPicPr>
        <p:blipFill>
          <a:blip r:embed="rId6" cstate="email"/>
          <a:stretch>
            <a:fillRect/>
          </a:stretch>
        </p:blipFill>
        <p:spPr>
          <a:xfrm>
            <a:off x="7315200" y="990600"/>
            <a:ext cx="1828800" cy="1828800"/>
          </a:xfrm>
          <a:prstGeom prst="rect">
            <a:avLst/>
          </a:prstGeom>
        </p:spPr>
      </p:pic>
      <p:pic>
        <p:nvPicPr>
          <p:cNvPr id="27" name="Content Placeholder 5" descr="1.jpg"/>
          <p:cNvPicPr>
            <a:picLocks noChangeAspect="1"/>
          </p:cNvPicPr>
          <p:nvPr/>
        </p:nvPicPr>
        <p:blipFill>
          <a:blip r:embed="rId7" cstate="email"/>
          <a:stretch>
            <a:fillRect/>
          </a:stretch>
        </p:blipFill>
        <p:spPr>
          <a:xfrm>
            <a:off x="0" y="2514600"/>
            <a:ext cx="1981200" cy="1981200"/>
          </a:xfrm>
          <a:prstGeom prst="rect">
            <a:avLst/>
          </a:prstGeom>
        </p:spPr>
      </p:pic>
      <p:pic>
        <p:nvPicPr>
          <p:cNvPr id="1026" name="Picture 2" descr="C:\Users\parth gupta\Desktop\shashi\SHASHI NEW WORK\range\aashish range\rope catalouge view\L-8.jpg"/>
          <p:cNvPicPr>
            <a:picLocks noChangeAspect="1" noChangeArrowheads="1"/>
          </p:cNvPicPr>
          <p:nvPr/>
        </p:nvPicPr>
        <p:blipFill>
          <a:blip r:embed="rId8" cstate="email"/>
          <a:srcRect/>
          <a:stretch>
            <a:fillRect/>
          </a:stretch>
        </p:blipFill>
        <p:spPr bwMode="auto">
          <a:xfrm>
            <a:off x="4648200" y="2209800"/>
            <a:ext cx="2209800" cy="2549620"/>
          </a:xfrm>
          <a:prstGeom prst="rect">
            <a:avLst/>
          </a:prstGeom>
          <a:noFill/>
        </p:spPr>
      </p:pic>
      <p:pic>
        <p:nvPicPr>
          <p:cNvPr id="1027" name="Picture 3" descr="C:\Users\parth gupta\Desktop\shashi\SHASHI NEW WORK\range\aashish range\mirror cataloug view\WA-5021.jpg"/>
          <p:cNvPicPr>
            <a:picLocks noChangeAspect="1" noChangeArrowheads="1"/>
          </p:cNvPicPr>
          <p:nvPr/>
        </p:nvPicPr>
        <p:blipFill>
          <a:blip r:embed="rId9" cstate="email"/>
          <a:srcRect/>
          <a:stretch>
            <a:fillRect/>
          </a:stretch>
        </p:blipFill>
        <p:spPr bwMode="auto">
          <a:xfrm>
            <a:off x="2057401" y="2316192"/>
            <a:ext cx="2286000" cy="2255808"/>
          </a:xfrm>
          <a:prstGeom prst="rect">
            <a:avLst/>
          </a:prstGeom>
          <a:noFill/>
        </p:spPr>
      </p:pic>
      <p:pic>
        <p:nvPicPr>
          <p:cNvPr id="1028" name="Picture 4" descr="C:\Users\parth gupta\Desktop\shashi\SHASHI NEW WORK\presentation\pending\Kitchen accessory\c901b39c1897cb0267f66df4401f9859.jpg"/>
          <p:cNvPicPr>
            <a:picLocks noChangeAspect="1" noChangeArrowheads="1"/>
          </p:cNvPicPr>
          <p:nvPr/>
        </p:nvPicPr>
        <p:blipFill>
          <a:blip r:embed="rId10" cstate="email"/>
          <a:srcRect/>
          <a:stretch>
            <a:fillRect/>
          </a:stretch>
        </p:blipFill>
        <p:spPr bwMode="auto">
          <a:xfrm rot="16200000">
            <a:off x="6662532" y="2945727"/>
            <a:ext cx="2476820" cy="1842525"/>
          </a:xfrm>
          <a:prstGeom prst="rect">
            <a:avLst/>
          </a:prstGeom>
          <a:noFill/>
        </p:spPr>
      </p:pic>
      <p:pic>
        <p:nvPicPr>
          <p:cNvPr id="3" name="Picture 3">
            <a:extLst>
              <a:ext uri="{FF2B5EF4-FFF2-40B4-BE49-F238E27FC236}">
                <a16:creationId xmlns:a16="http://schemas.microsoft.com/office/drawing/2014/main" id="{08DB16EA-5329-552B-3757-951C08169F6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200401" y="5115945"/>
            <a:ext cx="2735766" cy="1752600"/>
          </a:xfrm>
          <a:prstGeom prst="rect">
            <a:avLst/>
          </a:prstGeom>
        </p:spPr>
      </p:pic>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14400"/>
          </a:xfrm>
        </p:spPr>
        <p:style>
          <a:lnRef idx="3">
            <a:schemeClr val="lt1"/>
          </a:lnRef>
          <a:fillRef idx="1">
            <a:schemeClr val="accent6"/>
          </a:fillRef>
          <a:effectRef idx="1">
            <a:schemeClr val="accent6"/>
          </a:effectRef>
          <a:fontRef idx="minor">
            <a:schemeClr val="lt1"/>
          </a:fontRef>
        </p:style>
        <p:txBody>
          <a:bodyPr>
            <a:noAutofit/>
          </a:bodyPr>
          <a:lstStyle/>
          <a:p>
            <a:r>
              <a:rPr lang="en-US" sz="4000" dirty="0">
                <a:latin typeface="Broadway" pitchFamily="82" charset="0"/>
              </a:rPr>
              <a:t>Product Showcase</a:t>
            </a:r>
          </a:p>
        </p:txBody>
      </p:sp>
      <p:pic>
        <p:nvPicPr>
          <p:cNvPr id="5" name="Picture 4">
            <a:extLst>
              <a:ext uri="{FF2B5EF4-FFF2-40B4-BE49-F238E27FC236}">
                <a16:creationId xmlns:a16="http://schemas.microsoft.com/office/drawing/2014/main" id="{7A3FDC3E-BE37-21A6-9D7A-FC59729020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0" y="4648200"/>
            <a:ext cx="2241176" cy="2209800"/>
          </a:xfrm>
          <a:prstGeom prst="rect">
            <a:avLst/>
          </a:prstGeom>
        </p:spPr>
      </p:pic>
      <p:pic>
        <p:nvPicPr>
          <p:cNvPr id="7" name="Picture 6">
            <a:extLst>
              <a:ext uri="{FF2B5EF4-FFF2-40B4-BE49-F238E27FC236}">
                <a16:creationId xmlns:a16="http://schemas.microsoft.com/office/drawing/2014/main" id="{38D409D7-3E8A-3BA8-11F5-8AB4A1F6D6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925287"/>
            <a:ext cx="2566993" cy="2209800"/>
          </a:xfrm>
          <a:prstGeom prst="rect">
            <a:avLst/>
          </a:prstGeom>
        </p:spPr>
      </p:pic>
      <p:pic>
        <p:nvPicPr>
          <p:cNvPr id="9" name="Picture 8">
            <a:extLst>
              <a:ext uri="{FF2B5EF4-FFF2-40B4-BE49-F238E27FC236}">
                <a16:creationId xmlns:a16="http://schemas.microsoft.com/office/drawing/2014/main" id="{97208563-3522-A9B7-873A-BCCC0F6288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1143000"/>
            <a:ext cx="4157454" cy="2947635"/>
          </a:xfrm>
          <a:prstGeom prst="rect">
            <a:avLst/>
          </a:prstGeom>
        </p:spPr>
      </p:pic>
      <p:pic>
        <p:nvPicPr>
          <p:cNvPr id="11" name="Picture 10">
            <a:extLst>
              <a:ext uri="{FF2B5EF4-FFF2-40B4-BE49-F238E27FC236}">
                <a16:creationId xmlns:a16="http://schemas.microsoft.com/office/drawing/2014/main" id="{E53E8FE3-246A-67FF-30D2-1579124C4B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333163" y="3722914"/>
            <a:ext cx="3654400" cy="2740800"/>
          </a:xfrm>
          <a:prstGeom prst="rect">
            <a:avLst/>
          </a:prstGeom>
        </p:spPr>
      </p:pic>
      <p:pic>
        <p:nvPicPr>
          <p:cNvPr id="13" name="Picture 12">
            <a:extLst>
              <a:ext uri="{FF2B5EF4-FFF2-40B4-BE49-F238E27FC236}">
                <a16:creationId xmlns:a16="http://schemas.microsoft.com/office/drawing/2014/main" id="{816A9261-9DB8-4138-9326-87AC7006EE9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338813" y="3962400"/>
            <a:ext cx="2055600" cy="2740800"/>
          </a:xfrm>
          <a:prstGeom prst="rect">
            <a:avLst/>
          </a:prstGeom>
        </p:spPr>
      </p:pic>
    </p:spTree>
    <p:extLst>
      <p:ext uri="{BB962C8B-B14F-4D97-AF65-F5344CB8AC3E}">
        <p14:creationId xmlns:p14="http://schemas.microsoft.com/office/powerpoint/2010/main" val="798020465"/>
      </p:ext>
    </p:extLst>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chemeClr val="accent6"/>
          </a:solidFill>
          <a:ln w="38100">
            <a:solidFill>
              <a:schemeClr val="bg1"/>
            </a:solidFill>
          </a:ln>
        </p:spPr>
        <p:txBody>
          <a:bodyPr>
            <a:normAutofit/>
          </a:bodyPr>
          <a:lstStyle/>
          <a:p>
            <a:pPr algn="l"/>
            <a:r>
              <a:rPr lang="en-US" sz="4000" u="sng" dirty="0">
                <a:solidFill>
                  <a:schemeClr val="bg1"/>
                </a:solidFill>
                <a:latin typeface="+mn-lt"/>
              </a:rPr>
              <a:t>FACTORY LAYOUT</a:t>
            </a:r>
          </a:p>
        </p:txBody>
      </p:sp>
      <p:pic>
        <p:nvPicPr>
          <p:cNvPr id="4" name="Content Placeholder 3" descr="WhatsApp Image 2020-08-28 at 4.21.14 PM (1).jpeg"/>
          <p:cNvPicPr>
            <a:picLocks noGrp="1" noChangeAspect="1"/>
          </p:cNvPicPr>
          <p:nvPr>
            <p:ph idx="1"/>
          </p:nvPr>
        </p:nvPicPr>
        <p:blipFill>
          <a:blip r:embed="rId2" cstate="email"/>
          <a:srcRect/>
          <a:stretch>
            <a:fillRect/>
          </a:stretch>
        </p:blipFill>
        <p:spPr>
          <a:xfrm>
            <a:off x="4419600" y="1257009"/>
            <a:ext cx="4572000" cy="2781591"/>
          </a:xfrm>
        </p:spPr>
      </p:pic>
      <p:pic>
        <p:nvPicPr>
          <p:cNvPr id="6" name="Picture 5" descr="DSC_1365.JPG"/>
          <p:cNvPicPr/>
          <p:nvPr/>
        </p:nvPicPr>
        <p:blipFill>
          <a:blip r:embed="rId3" cstate="email"/>
          <a:stretch>
            <a:fillRect/>
          </a:stretch>
        </p:blipFill>
        <p:spPr>
          <a:xfrm>
            <a:off x="4953000" y="4038600"/>
            <a:ext cx="3810000" cy="2819400"/>
          </a:xfrm>
          <a:prstGeom prst="rect">
            <a:avLst/>
          </a:prstGeom>
        </p:spPr>
      </p:pic>
      <p:pic>
        <p:nvPicPr>
          <p:cNvPr id="7" name="Picture 6" descr="DSC_1388.JPG"/>
          <p:cNvPicPr/>
          <p:nvPr/>
        </p:nvPicPr>
        <p:blipFill>
          <a:blip r:embed="rId4" cstate="email"/>
          <a:stretch>
            <a:fillRect/>
          </a:stretch>
        </p:blipFill>
        <p:spPr>
          <a:xfrm>
            <a:off x="304800" y="1447800"/>
            <a:ext cx="4114800" cy="5105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23220"/>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n-US" sz="2800" b="1" u="sng" dirty="0"/>
              <a:t>PAINT PLACE </a:t>
            </a:r>
          </a:p>
        </p:txBody>
      </p:sp>
      <p:pic>
        <p:nvPicPr>
          <p:cNvPr id="1026" name="Picture 2" descr="D:\06.09.2018\PPE PHOTO\colour spray working emp.wear in ppe_Page_2 COPY.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14400" y="809625"/>
            <a:ext cx="6934200" cy="5238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23220"/>
          </a:xfrm>
          <a:prstGeom prst="rect">
            <a:avLst/>
          </a:prstGeom>
          <a:ln>
            <a:noFill/>
          </a:ln>
        </p:spPr>
        <p:style>
          <a:lnRef idx="3">
            <a:schemeClr val="lt1"/>
          </a:lnRef>
          <a:fillRef idx="1">
            <a:schemeClr val="accent6"/>
          </a:fillRef>
          <a:effectRef idx="1">
            <a:schemeClr val="accent6"/>
          </a:effectRef>
          <a:fontRef idx="minor">
            <a:schemeClr val="lt1"/>
          </a:fontRef>
        </p:style>
        <p:txBody>
          <a:bodyPr wrap="square" rtlCol="0">
            <a:spAutoFit/>
          </a:bodyPr>
          <a:lstStyle/>
          <a:p>
            <a:r>
              <a:rPr lang="en-US" sz="2800" b="1" u="sng" dirty="0"/>
              <a:t>BUFFING PLACE </a:t>
            </a:r>
          </a:p>
        </p:txBody>
      </p:sp>
      <p:pic>
        <p:nvPicPr>
          <p:cNvPr id="1026" name="Picture 2" descr="C:\Users\acer\Desktop\New folder\IMG-20200824-WA0005.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447800" y="1143000"/>
            <a:ext cx="62484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56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u="sng" dirty="0"/>
              <a:t> WELDING </a:t>
            </a:r>
          </a:p>
        </p:txBody>
      </p:sp>
      <p:pic>
        <p:nvPicPr>
          <p:cNvPr id="3" name="Picture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44010" y="1828800"/>
            <a:ext cx="3886200" cy="3226279"/>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76800" y="1802757"/>
            <a:ext cx="3505200" cy="3226279"/>
          </a:xfrm>
          <a:prstGeom prst="rect">
            <a:avLst/>
          </a:prstGeom>
        </p:spPr>
      </p:pic>
    </p:spTree>
    <p:extLst>
      <p:ext uri="{BB962C8B-B14F-4D97-AF65-F5344CB8AC3E}">
        <p14:creationId xmlns:p14="http://schemas.microsoft.com/office/powerpoint/2010/main" val="1845227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46166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n-US" sz="2400" b="1" u="sng" dirty="0"/>
              <a:t>MACHINERY IN PLACE </a:t>
            </a:r>
          </a:p>
        </p:txBody>
      </p:sp>
      <p:pic>
        <p:nvPicPr>
          <p:cNvPr id="3" name="Picture 2" descr="WhatsApp Image 2018-09-17 at 2.36.21 PM.jpeg"/>
          <p:cNvPicPr/>
          <p:nvPr/>
        </p:nvPicPr>
        <p:blipFill>
          <a:blip r:embed="rId2" cstate="email"/>
          <a:srcRect/>
          <a:stretch>
            <a:fillRect/>
          </a:stretch>
        </p:blipFill>
        <p:spPr>
          <a:xfrm>
            <a:off x="76200" y="2362200"/>
            <a:ext cx="2438400" cy="3048000"/>
          </a:xfrm>
          <a:prstGeom prst="rect">
            <a:avLst/>
          </a:prstGeom>
        </p:spPr>
      </p:pic>
      <p:pic>
        <p:nvPicPr>
          <p:cNvPr id="4" name="Picture 3" descr="WhatsApp Image 2018-09-17 at 2.35.49 PM.jpeg"/>
          <p:cNvPicPr/>
          <p:nvPr/>
        </p:nvPicPr>
        <p:blipFill>
          <a:blip r:embed="rId3" cstate="email"/>
          <a:srcRect/>
          <a:stretch>
            <a:fillRect/>
          </a:stretch>
        </p:blipFill>
        <p:spPr>
          <a:xfrm>
            <a:off x="6781800" y="2286000"/>
            <a:ext cx="2362200" cy="3352800"/>
          </a:xfrm>
          <a:prstGeom prst="rect">
            <a:avLst/>
          </a:prstGeom>
        </p:spPr>
      </p:pic>
      <p:pic>
        <p:nvPicPr>
          <p:cNvPr id="6" name="Picture 5" descr="DSC_1376.JPG"/>
          <p:cNvPicPr/>
          <p:nvPr/>
        </p:nvPicPr>
        <p:blipFill>
          <a:blip r:embed="rId4" cstate="email"/>
          <a:srcRect/>
          <a:stretch>
            <a:fillRect/>
          </a:stretch>
        </p:blipFill>
        <p:spPr>
          <a:xfrm>
            <a:off x="2895600" y="3810000"/>
            <a:ext cx="3657600" cy="3048000"/>
          </a:xfrm>
          <a:prstGeom prst="rect">
            <a:avLst/>
          </a:prstGeom>
        </p:spPr>
      </p:pic>
      <p:pic>
        <p:nvPicPr>
          <p:cNvPr id="8" name="Picture 7" descr="WhatsApp Image 2020-08-28 at 4.21.14 PM (4).jpeg"/>
          <p:cNvPicPr>
            <a:picLocks noChangeAspect="1"/>
          </p:cNvPicPr>
          <p:nvPr/>
        </p:nvPicPr>
        <p:blipFill>
          <a:blip r:embed="rId5" cstate="email"/>
          <a:stretch>
            <a:fillRect/>
          </a:stretch>
        </p:blipFill>
        <p:spPr>
          <a:xfrm>
            <a:off x="2667000" y="609600"/>
            <a:ext cx="4038600" cy="30289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23220"/>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n-US" sz="2800" b="1" u="sng" dirty="0"/>
              <a:t>COMPANY PATHWAY</a:t>
            </a:r>
          </a:p>
        </p:txBody>
      </p:sp>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00600" y="685800"/>
            <a:ext cx="3818784" cy="3711818"/>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81000" y="698440"/>
            <a:ext cx="4180104" cy="368653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76200"/>
            <a:ext cx="6705600" cy="46166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2400" b="1" u="sng" dirty="0"/>
              <a:t>PACKAGING HALL</a:t>
            </a:r>
          </a:p>
        </p:txBody>
      </p:sp>
      <p:pic>
        <p:nvPicPr>
          <p:cNvPr id="6" name="Picture 5" descr="WhatsApp Image 2020-01-13 at 3.35.03 PM (2).jpeg"/>
          <p:cNvPicPr/>
          <p:nvPr/>
        </p:nvPicPr>
        <p:blipFill>
          <a:blip r:embed="rId2" cstate="email"/>
          <a:stretch>
            <a:fillRect/>
          </a:stretch>
        </p:blipFill>
        <p:spPr>
          <a:xfrm>
            <a:off x="304800" y="3505200"/>
            <a:ext cx="4038600" cy="3048000"/>
          </a:xfrm>
          <a:prstGeom prst="rect">
            <a:avLst/>
          </a:prstGeom>
        </p:spPr>
      </p:pic>
      <p:pic>
        <p:nvPicPr>
          <p:cNvPr id="7" name="Picture 6" descr="٢٠٠٩٠٦١٠٤٦٧.jpg"/>
          <p:cNvPicPr/>
          <p:nvPr/>
        </p:nvPicPr>
        <p:blipFill>
          <a:blip r:embed="rId3" cstate="email"/>
          <a:stretch>
            <a:fillRect/>
          </a:stretch>
        </p:blipFill>
        <p:spPr>
          <a:xfrm>
            <a:off x="4724400" y="3581400"/>
            <a:ext cx="3962400" cy="2895600"/>
          </a:xfrm>
          <a:prstGeom prst="rect">
            <a:avLst/>
          </a:prstGeom>
        </p:spPr>
      </p:pic>
      <p:pic>
        <p:nvPicPr>
          <p:cNvPr id="8" name="Picture 7" descr="WhatsApp Image 2018-09-17 at 2.03.10 PM (2).jpeg"/>
          <p:cNvPicPr/>
          <p:nvPr/>
        </p:nvPicPr>
        <p:blipFill>
          <a:blip r:embed="rId4" cstate="print"/>
          <a:srcRect t="11250"/>
          <a:stretch>
            <a:fillRect/>
          </a:stretch>
        </p:blipFill>
        <p:spPr>
          <a:xfrm>
            <a:off x="381000" y="762000"/>
            <a:ext cx="4038600" cy="2362200"/>
          </a:xfrm>
          <a:prstGeom prst="rect">
            <a:avLst/>
          </a:prstGeom>
        </p:spPr>
      </p:pic>
      <p:pic>
        <p:nvPicPr>
          <p:cNvPr id="12" name="Picture 11" descr="WhatsApp Image 2018-09-17 at 2.03.10 PM (1).jpeg"/>
          <p:cNvPicPr/>
          <p:nvPr/>
        </p:nvPicPr>
        <p:blipFill>
          <a:blip r:embed="rId5" cstate="print"/>
          <a:srcRect t="11707"/>
          <a:stretch>
            <a:fillRect/>
          </a:stretch>
        </p:blipFill>
        <p:spPr>
          <a:xfrm>
            <a:off x="4953000" y="685800"/>
            <a:ext cx="3962400" cy="2514600"/>
          </a:xfrm>
          <a:prstGeom prst="rect">
            <a:avLst/>
          </a:prstGeom>
        </p:spPr>
      </p:pic>
    </p:spTree>
    <p:extLst>
      <p:ext uri="{BB962C8B-B14F-4D97-AF65-F5344CB8AC3E}">
        <p14:creationId xmlns:p14="http://schemas.microsoft.com/office/powerpoint/2010/main" val="2598468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IN" sz="2400" u="sng" dirty="0">
                <a:effectLst>
                  <a:outerShdw blurRad="38100" dist="38100" dir="2700000" algn="tl">
                    <a:srgbClr val="000000">
                      <a:alpha val="43137"/>
                    </a:srgbClr>
                  </a:outerShdw>
                </a:effectLst>
              </a:rPr>
              <a:t>COMPANY POLICY AND BOARDS </a:t>
            </a: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200" y="990600"/>
            <a:ext cx="3810000" cy="266700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24400" y="965522"/>
            <a:ext cx="3951111" cy="266700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54000" y="3810000"/>
            <a:ext cx="3556000" cy="2590800"/>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876799" y="3969152"/>
            <a:ext cx="3798711" cy="2431648"/>
          </a:xfrm>
          <a:prstGeom prst="rect">
            <a:avLst/>
          </a:prstGeom>
        </p:spPr>
      </p:pic>
    </p:spTree>
    <p:extLst>
      <p:ext uri="{BB962C8B-B14F-4D97-AF65-F5344CB8AC3E}">
        <p14:creationId xmlns:p14="http://schemas.microsoft.com/office/powerpoint/2010/main" val="2516335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76200"/>
            <a:ext cx="6705600" cy="46166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2400" b="1" u="sng" dirty="0"/>
              <a:t>PACKAGING HALL</a:t>
            </a:r>
          </a:p>
        </p:txBody>
      </p:sp>
      <p:pic>
        <p:nvPicPr>
          <p:cNvPr id="6" name="Picture 5" descr="WhatsApp Image 2020-01-13 at 3.35.03 PM (9).jpeg"/>
          <p:cNvPicPr/>
          <p:nvPr/>
        </p:nvPicPr>
        <p:blipFill>
          <a:blip r:embed="rId2" cstate="email"/>
          <a:stretch>
            <a:fillRect/>
          </a:stretch>
        </p:blipFill>
        <p:spPr>
          <a:xfrm>
            <a:off x="0" y="838200"/>
            <a:ext cx="2866022" cy="2660995"/>
          </a:xfrm>
          <a:prstGeom prst="rect">
            <a:avLst/>
          </a:prstGeom>
        </p:spPr>
      </p:pic>
      <p:pic>
        <p:nvPicPr>
          <p:cNvPr id="10243" name="Picture 221" descr="WhatsApp Image 2020-01-13 at 3.35.03 PM (13).jpeg"/>
          <p:cNvPicPr>
            <a:picLocks noChangeAspect="1" noChangeArrowheads="1"/>
          </p:cNvPicPr>
          <p:nvPr/>
        </p:nvPicPr>
        <p:blipFill>
          <a:blip r:embed="rId3" cstate="email"/>
          <a:srcRect/>
          <a:stretch>
            <a:fillRect/>
          </a:stretch>
        </p:blipFill>
        <p:spPr bwMode="auto">
          <a:xfrm>
            <a:off x="3352800" y="2346664"/>
            <a:ext cx="2971800" cy="3274751"/>
          </a:xfrm>
          <a:prstGeom prst="rect">
            <a:avLst/>
          </a:prstGeom>
          <a:noFill/>
        </p:spPr>
      </p:pic>
      <p:pic>
        <p:nvPicPr>
          <p:cNvPr id="10242" name="Picture 216" descr="WhatsApp Image 2020-01-13 at 3.35.03 PM (15).jpeg"/>
          <p:cNvPicPr>
            <a:picLocks noChangeAspect="1" noChangeArrowheads="1"/>
          </p:cNvPicPr>
          <p:nvPr/>
        </p:nvPicPr>
        <p:blipFill>
          <a:blip r:embed="rId4" cstate="email"/>
          <a:srcRect/>
          <a:stretch>
            <a:fillRect/>
          </a:stretch>
        </p:blipFill>
        <p:spPr bwMode="auto">
          <a:xfrm>
            <a:off x="6553200" y="3760403"/>
            <a:ext cx="2285999" cy="3097597"/>
          </a:xfrm>
          <a:prstGeom prst="rect">
            <a:avLst/>
          </a:prstGeom>
          <a:noFill/>
        </p:spPr>
      </p:pic>
      <p:pic>
        <p:nvPicPr>
          <p:cNvPr id="10241" name="Picture 223" descr="WhatsApp Image 2020-01-13 at 3.35.03 PM (20).jpeg"/>
          <p:cNvPicPr>
            <a:picLocks noChangeAspect="1" noChangeArrowheads="1"/>
          </p:cNvPicPr>
          <p:nvPr/>
        </p:nvPicPr>
        <p:blipFill>
          <a:blip r:embed="rId5" cstate="email"/>
          <a:srcRect/>
          <a:stretch>
            <a:fillRect/>
          </a:stretch>
        </p:blipFill>
        <p:spPr bwMode="auto">
          <a:xfrm>
            <a:off x="0" y="3576416"/>
            <a:ext cx="2895600" cy="3085032"/>
          </a:xfrm>
          <a:prstGeom prst="rect">
            <a:avLst/>
          </a:prstGeom>
          <a:noFill/>
        </p:spPr>
      </p:pic>
      <p:sp>
        <p:nvSpPr>
          <p:cNvPr id="1024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1" name="Picture 10" descr="WhatsApp Image 2018-09-17 at 2.03.10 PM.jpeg"/>
          <p:cNvPicPr/>
          <p:nvPr/>
        </p:nvPicPr>
        <p:blipFill>
          <a:blip r:embed="rId6" cstate="email"/>
          <a:srcRect/>
          <a:stretch>
            <a:fillRect/>
          </a:stretch>
        </p:blipFill>
        <p:spPr>
          <a:xfrm>
            <a:off x="6553200" y="609600"/>
            <a:ext cx="2286000" cy="3048000"/>
          </a:xfrm>
          <a:prstGeom prst="rect">
            <a:avLst/>
          </a:prstGeom>
        </p:spPr>
      </p:pic>
    </p:spTree>
    <p:extLst>
      <p:ext uri="{BB962C8B-B14F-4D97-AF65-F5344CB8AC3E}">
        <p14:creationId xmlns:p14="http://schemas.microsoft.com/office/powerpoint/2010/main" val="3705945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3618" y="78432"/>
            <a:ext cx="6705600" cy="46166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2400" b="1" u="sng" dirty="0"/>
              <a:t>WAREHOUSE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0" y="609600"/>
            <a:ext cx="4267200"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4572000" y="2044543"/>
            <a:ext cx="4176464" cy="35309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WhatsApp Image 2020-08-28 at 4.21.14 PM (2).jpeg"/>
          <p:cNvPicPr>
            <a:picLocks noChangeAspect="1"/>
          </p:cNvPicPr>
          <p:nvPr/>
        </p:nvPicPr>
        <p:blipFill>
          <a:blip r:embed="rId6" cstate="email"/>
          <a:srcRect/>
          <a:stretch>
            <a:fillRect/>
          </a:stretch>
        </p:blipFill>
        <p:spPr>
          <a:xfrm>
            <a:off x="533400" y="4114800"/>
            <a:ext cx="3546230" cy="2514600"/>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247314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104067"/>
            <a:ext cx="9144000" cy="5324535"/>
          </a:xfrm>
          <a:prstGeom prst="rect">
            <a:avLst/>
          </a:prstGeom>
          <a:noFill/>
        </p:spPr>
        <p:txBody>
          <a:bodyPr wrap="square" rtlCol="0">
            <a:spAutoFit/>
          </a:bodyPr>
          <a:lstStyle/>
          <a:p>
            <a:pPr>
              <a:buFont typeface="Arial" pitchFamily="34" charset="0"/>
              <a:buChar char="•"/>
            </a:pPr>
            <a:r>
              <a:rPr lang="en-US" sz="2000" dirty="0">
                <a:latin typeface="Constantia" pitchFamily="18" charset="0"/>
              </a:rPr>
              <a:t> Our Strengths lie in manufacturing products according to buyer requirements        keeping our buyer’s cost in mind.</a:t>
            </a:r>
          </a:p>
          <a:p>
            <a:pPr>
              <a:buFont typeface="Arial" pitchFamily="34" charset="0"/>
              <a:buChar char="•"/>
            </a:pPr>
            <a:endParaRPr lang="en-US" sz="2000" dirty="0">
              <a:latin typeface="Constantia" pitchFamily="18" charset="0"/>
            </a:endParaRPr>
          </a:p>
          <a:p>
            <a:pPr>
              <a:buFont typeface="Arial" pitchFamily="34" charset="0"/>
              <a:buChar char="•"/>
            </a:pPr>
            <a:r>
              <a:rPr lang="en-US" sz="2000" dirty="0">
                <a:latin typeface="Constantia" pitchFamily="18" charset="0"/>
              </a:rPr>
              <a:t>  With in house or outsource  facilities we are able to keep a tab on the costs hence help our customers stand out in costs in competitive markets.</a:t>
            </a:r>
          </a:p>
          <a:p>
            <a:pPr>
              <a:buFont typeface="Arial" pitchFamily="34" charset="0"/>
              <a:buChar char="•"/>
            </a:pPr>
            <a:endParaRPr lang="en-US" sz="2000" dirty="0">
              <a:latin typeface="Constantia" pitchFamily="18" charset="0"/>
            </a:endParaRPr>
          </a:p>
          <a:p>
            <a:pPr>
              <a:buFont typeface="Arial" pitchFamily="34" charset="0"/>
              <a:buChar char="•"/>
            </a:pPr>
            <a:r>
              <a:rPr lang="en-US" sz="2000" dirty="0"/>
              <a:t> With clients spread from Australia to USA and importers to retailers we have diverse experience in catering to our clients.</a:t>
            </a:r>
          </a:p>
          <a:p>
            <a:endParaRPr lang="en-US" sz="2000" dirty="0"/>
          </a:p>
          <a:p>
            <a:pPr>
              <a:buFont typeface="Arial" pitchFamily="34" charset="0"/>
              <a:buChar char="•"/>
            </a:pPr>
            <a:r>
              <a:rPr lang="en-US" sz="2000" dirty="0"/>
              <a:t>  We have had opportunities to work for chain stores like COSTCO, Target, Laura Ashley through importers and have been catering to them at intervals.</a:t>
            </a:r>
          </a:p>
          <a:p>
            <a:pPr>
              <a:buFont typeface="Arial" pitchFamily="34" charset="0"/>
              <a:buChar char="•"/>
            </a:pPr>
            <a:endParaRPr lang="en-US" sz="2000" dirty="0">
              <a:latin typeface="Century" pitchFamily="18" charset="0"/>
            </a:endParaRPr>
          </a:p>
          <a:p>
            <a:pPr>
              <a:buFont typeface="Arial" pitchFamily="34" charset="0"/>
              <a:buChar char="•"/>
            </a:pPr>
            <a:r>
              <a:rPr lang="en-US" sz="2000" dirty="0">
                <a:latin typeface="Century" pitchFamily="18" charset="0"/>
              </a:rPr>
              <a:t>24 hours power back through industrial feeders keep our units working without any stops.</a:t>
            </a:r>
          </a:p>
          <a:p>
            <a:pPr>
              <a:buFont typeface="Arial" pitchFamily="34" charset="0"/>
              <a:buChar char="•"/>
            </a:pPr>
            <a:endParaRPr lang="en-US" sz="2000" dirty="0">
              <a:latin typeface="Century" pitchFamily="18" charset="0"/>
            </a:endParaRPr>
          </a:p>
          <a:p>
            <a:pPr>
              <a:buFont typeface="Arial" pitchFamily="34" charset="0"/>
              <a:buChar char="•"/>
            </a:pPr>
            <a:r>
              <a:rPr lang="en-US" sz="2000" dirty="0">
                <a:latin typeface="Century" pitchFamily="18" charset="0"/>
              </a:rPr>
              <a:t>With manufacturing at the grass root level as our promoters’ background, developmental projects are executed with ease and speed.</a:t>
            </a:r>
          </a:p>
        </p:txBody>
      </p:sp>
      <p:sp>
        <p:nvSpPr>
          <p:cNvPr id="7" name="Title 1"/>
          <p:cNvSpPr txBox="1">
            <a:spLocks/>
          </p:cNvSpPr>
          <p:nvPr/>
        </p:nvSpPr>
        <p:spPr>
          <a:xfrm>
            <a:off x="0" y="1"/>
            <a:ext cx="9144000" cy="914400"/>
          </a:xfrm>
          <a:prstGeom prst="rect">
            <a:avLst/>
          </a:prstGeom>
        </p:spPr>
        <p:style>
          <a:lnRef idx="3">
            <a:schemeClr val="lt1"/>
          </a:lnRef>
          <a:fillRef idx="1">
            <a:schemeClr val="accent6"/>
          </a:fillRef>
          <a:effectRef idx="1">
            <a:schemeClr val="accent6"/>
          </a:effectRef>
          <a:fontRef idx="minor">
            <a:schemeClr val="lt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a:latin typeface="Calibri" pitchFamily="34" charset="0"/>
                <a:cs typeface="Calibri" pitchFamily="34" charset="0"/>
              </a:rPr>
              <a:t>STRENGTH &amp; OPPORTUNITIES</a:t>
            </a:r>
            <a:endParaRPr kumimoji="0" lang="en-US" sz="3600" i="0" u="none" strike="noStrike" kern="1200" cap="none" spc="0" normalizeH="0" baseline="0" noProof="0" dirty="0">
              <a:ln>
                <a:noFill/>
              </a:ln>
              <a:solidFill>
                <a:schemeClr val="lt1"/>
              </a:solidFill>
              <a:effectLst/>
              <a:uLnTx/>
              <a:uFillTx/>
              <a:latin typeface="Calibri" pitchFamily="34" charset="0"/>
              <a:cs typeface="Calibri" pitchFamily="34" charset="0"/>
            </a:endParaRPr>
          </a:p>
        </p:txBody>
      </p:sp>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C00000"/>
                </a:solidFill>
              </a:rPr>
              <a:t>BHARAT BROTHERS OVERSEAS /QMS POLICY. </a:t>
            </a:r>
          </a:p>
        </p:txBody>
      </p:sp>
      <p:sp>
        <p:nvSpPr>
          <p:cNvPr id="3" name="Content Placeholder 2"/>
          <p:cNvSpPr>
            <a:spLocks noGrp="1"/>
          </p:cNvSpPr>
          <p:nvPr>
            <p:ph idx="1"/>
          </p:nvPr>
        </p:nvSpPr>
        <p:spPr>
          <a:xfrm>
            <a:off x="457200" y="1600200"/>
            <a:ext cx="8229600" cy="4800600"/>
          </a:xfrm>
        </p:spPr>
        <p:txBody>
          <a:bodyPr>
            <a:normAutofit fontScale="25000" lnSpcReduction="20000"/>
          </a:bodyPr>
          <a:lstStyle/>
          <a:p>
            <a:r>
              <a:rPr lang="en-US" sz="9600" b="1" u="sng" dirty="0">
                <a:solidFill>
                  <a:schemeClr val="bg1">
                    <a:lumMod val="50000"/>
                  </a:schemeClr>
                </a:solidFill>
                <a:latin typeface="Agency FB" pitchFamily="34" charset="0"/>
                <a:cs typeface="Arial" pitchFamily="34" charset="0"/>
              </a:rPr>
              <a:t>BHARAT BROTHERS OVERSEAS </a:t>
            </a:r>
            <a:r>
              <a:rPr lang="en-US" sz="9600" dirty="0">
                <a:solidFill>
                  <a:srgbClr val="0070C0"/>
                </a:solidFill>
              </a:rPr>
              <a:t>is committed  to provide &amp; enhance customer satisfaction (Supply defect free products, Strictly meet customer delivery schedule, Quick response to customer queries &amp; suggestions) by supplying on consistent basis, quality handicrafts,  meeting customer requirements(Ensure defect free products at each stage of production) and continually improving the effectiveness of quality management system , (Take timely and appropriate corrective actions on observed nonconformities, Identify and take actions to prevent nonconformities, Identify areas for improvement) </a:t>
            </a:r>
          </a:p>
          <a:p>
            <a:pPr>
              <a:buNone/>
            </a:pPr>
            <a:endParaRPr lang="en-US" sz="9600" dirty="0">
              <a:solidFill>
                <a:srgbClr val="0070C0"/>
              </a:solidFill>
            </a:endParaRPr>
          </a:p>
          <a:p>
            <a:pPr>
              <a:buNone/>
            </a:pPr>
            <a:r>
              <a:rPr lang="en-US" sz="9600" dirty="0">
                <a:solidFill>
                  <a:srgbClr val="0070C0"/>
                </a:solidFill>
              </a:rPr>
              <a:t>      Mr.  VIKAS SHARMA  </a:t>
            </a:r>
          </a:p>
          <a:p>
            <a:pPr>
              <a:buNone/>
            </a:pPr>
            <a:r>
              <a:rPr lang="en-US" sz="9600" dirty="0">
                <a:solidFill>
                  <a:srgbClr val="0070C0"/>
                </a:solidFill>
              </a:rPr>
              <a:t>       PARTNER</a:t>
            </a:r>
          </a:p>
          <a:p>
            <a:pPr>
              <a:buNone/>
            </a:pPr>
            <a:r>
              <a:rPr lang="en-US" sz="9600" dirty="0">
                <a:solidFill>
                  <a:schemeClr val="accent2">
                    <a:lumMod val="75000"/>
                  </a:schemeClr>
                </a:solidFill>
              </a:rPr>
              <a:t> </a:t>
            </a:r>
            <a:r>
              <a:rPr lang="en-US" sz="9600" dirty="0">
                <a:solidFill>
                  <a:srgbClr val="0070C0"/>
                </a:solidFill>
              </a:rPr>
              <a:t>     +91 9927577422</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0"/>
            <a:ext cx="6553200" cy="46166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2400" b="1" u="sng" dirty="0"/>
              <a:t>ORGANISATION CHART</a:t>
            </a:r>
          </a:p>
        </p:txBody>
      </p:sp>
      <p:graphicFrame>
        <p:nvGraphicFramePr>
          <p:cNvPr id="28" name="Diagram 27"/>
          <p:cNvGraphicFramePr/>
          <p:nvPr>
            <p:extLst>
              <p:ext uri="{D42A27DB-BD31-4B8C-83A1-F6EECF244321}">
                <p14:modId xmlns:p14="http://schemas.microsoft.com/office/powerpoint/2010/main" val="3456679814"/>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3618" y="78432"/>
            <a:ext cx="6705600" cy="461665"/>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2400" b="1" u="sng" dirty="0"/>
              <a:t>MACHINERY / CAPACITY </a:t>
            </a:r>
          </a:p>
        </p:txBody>
      </p:sp>
      <p:sp>
        <p:nvSpPr>
          <p:cNvPr id="4" name="Rectangle 3"/>
          <p:cNvSpPr/>
          <p:nvPr/>
        </p:nvSpPr>
        <p:spPr>
          <a:xfrm>
            <a:off x="609600" y="685800"/>
            <a:ext cx="7848600" cy="5909310"/>
          </a:xfrm>
          <a:prstGeom prst="rect">
            <a:avLst/>
          </a:prstGeom>
        </p:spPr>
        <p:txBody>
          <a:bodyPr wrap="square">
            <a:spAutoFit/>
          </a:bodyPr>
          <a:lstStyle/>
          <a:p>
            <a:r>
              <a:rPr lang="en-US" b="1" dirty="0"/>
              <a:t>S.NO		MACHINE NAME                                   QTY</a:t>
            </a:r>
          </a:p>
          <a:p>
            <a:endParaRPr lang="en-US" b="1" dirty="0"/>
          </a:p>
          <a:p>
            <a:r>
              <a:rPr lang="en-US" b="1" dirty="0"/>
              <a:t>1		GENSET                                                          2</a:t>
            </a:r>
          </a:p>
          <a:p>
            <a:endParaRPr lang="en-US" b="1" dirty="0"/>
          </a:p>
          <a:p>
            <a:r>
              <a:rPr lang="en-US" b="1" dirty="0"/>
              <a:t>2		COMPRESSOR                                               2</a:t>
            </a:r>
          </a:p>
          <a:p>
            <a:endParaRPr lang="en-US" b="1" dirty="0"/>
          </a:p>
          <a:p>
            <a:r>
              <a:rPr lang="en-US" b="1" dirty="0"/>
              <a:t>3		DRILL AND GRINDER                                    6</a:t>
            </a:r>
          </a:p>
          <a:p>
            <a:endParaRPr lang="en-US" b="1" dirty="0"/>
          </a:p>
          <a:p>
            <a:r>
              <a:rPr lang="en-US" b="1" dirty="0"/>
              <a:t>4		WELDING  SET                                               3</a:t>
            </a:r>
          </a:p>
          <a:p>
            <a:endParaRPr lang="en-US" b="1" dirty="0"/>
          </a:p>
          <a:p>
            <a:pPr marL="342900" indent="-342900">
              <a:buAutoNum type="arabicPlain" startAt="5"/>
            </a:pPr>
            <a:r>
              <a:rPr lang="en-US" b="1" dirty="0"/>
              <a:t>                             BUFFING                                                        4</a:t>
            </a:r>
          </a:p>
          <a:p>
            <a:endParaRPr lang="en-US" b="1" dirty="0"/>
          </a:p>
          <a:p>
            <a:r>
              <a:rPr lang="en-US" b="1" dirty="0"/>
              <a:t>6		OVEN                                                              2</a:t>
            </a:r>
          </a:p>
          <a:p>
            <a:endParaRPr lang="en-US" b="1" dirty="0"/>
          </a:p>
          <a:p>
            <a:r>
              <a:rPr lang="en-US" b="1" dirty="0"/>
              <a:t>7                                 FACER MACHINE                                          3</a:t>
            </a:r>
          </a:p>
          <a:p>
            <a:endParaRPr lang="en-US" b="1" dirty="0"/>
          </a:p>
          <a:p>
            <a:r>
              <a:rPr lang="en-US" b="1" dirty="0"/>
              <a:t>8                                 ELECTRIC PRESS                                            1</a:t>
            </a:r>
          </a:p>
          <a:p>
            <a:endParaRPr lang="en-US" b="1" dirty="0"/>
          </a:p>
          <a:p>
            <a:r>
              <a:rPr lang="en-US" b="1" dirty="0"/>
              <a:t>9                                 MANUAL PUNCHING MACHINE                 2</a:t>
            </a:r>
          </a:p>
          <a:p>
            <a:endParaRPr lang="en-US" b="1" dirty="0"/>
          </a:p>
          <a:p>
            <a:r>
              <a:rPr lang="en-US" b="1" dirty="0"/>
              <a:t>10                               SHEET ROLLER/CUTTERS                             5</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Thanks ! For sharing your valuable time with us.</a:t>
            </a:r>
            <a:br>
              <a:rPr lang="en-US" sz="2800" dirty="0"/>
            </a:br>
            <a:r>
              <a:rPr lang="en-US" sz="2800" dirty="0"/>
              <a:t>   For any further queries visit or contact</a:t>
            </a:r>
            <a:endParaRPr lang="en-IN" sz="2800" dirty="0"/>
          </a:p>
        </p:txBody>
      </p:sp>
      <p:sp>
        <p:nvSpPr>
          <p:cNvPr id="3" name="Rectangle 2"/>
          <p:cNvSpPr/>
          <p:nvPr/>
        </p:nvSpPr>
        <p:spPr>
          <a:xfrm>
            <a:off x="304800" y="2438400"/>
            <a:ext cx="8839200" cy="3797963"/>
          </a:xfrm>
          <a:prstGeom prst="rect">
            <a:avLst/>
          </a:prstGeom>
        </p:spPr>
        <p:txBody>
          <a:bodyPr wrap="square">
            <a:spAutoFit/>
          </a:bodyPr>
          <a:lstStyle/>
          <a:p>
            <a:endParaRPr lang="en-US" sz="3200" b="1" dirty="0">
              <a:solidFill>
                <a:schemeClr val="bg2">
                  <a:lumMod val="75000"/>
                </a:schemeClr>
              </a:solidFill>
            </a:endParaRPr>
          </a:p>
          <a:p>
            <a:pPr algn="ctr">
              <a:spcBef>
                <a:spcPct val="20000"/>
              </a:spcBef>
            </a:pPr>
            <a:r>
              <a:rPr lang="en-US" sz="3200" b="1" u="sng" dirty="0">
                <a:solidFill>
                  <a:schemeClr val="bg1">
                    <a:lumMod val="50000"/>
                  </a:schemeClr>
                </a:solidFill>
                <a:latin typeface="Agency FB" pitchFamily="34" charset="0"/>
                <a:cs typeface="Arial" pitchFamily="34" charset="0"/>
              </a:rPr>
              <a:t>BHARAT BROTHERS OVERSEAS</a:t>
            </a:r>
          </a:p>
          <a:p>
            <a:pPr algn="ctr">
              <a:spcBef>
                <a:spcPct val="20000"/>
              </a:spcBef>
            </a:pPr>
            <a:endParaRPr lang="en-US" sz="3200" b="1" u="sng" dirty="0">
              <a:solidFill>
                <a:schemeClr val="bg1">
                  <a:lumMod val="50000"/>
                </a:schemeClr>
              </a:solidFill>
              <a:latin typeface="Agency FB" pitchFamily="34" charset="0"/>
              <a:cs typeface="Arial" pitchFamily="34" charset="0"/>
            </a:endParaRPr>
          </a:p>
          <a:p>
            <a:pPr algn="ctr"/>
            <a:r>
              <a:rPr lang="en-US" altLang="ja-JP" sz="2000" dirty="0">
                <a:latin typeface="Arial" pitchFamily="34" charset="0"/>
                <a:cs typeface="Arial" pitchFamily="34" charset="0"/>
              </a:rPr>
              <a:t>HARIDWAR ROAD AGHWANPUR NEAR PAPER MILL   MORADABAD – (U.P.) INDIA. </a:t>
            </a:r>
            <a:br>
              <a:rPr lang="en-US" altLang="ja-JP" sz="2800" dirty="0">
                <a:latin typeface="Arial" pitchFamily="34" charset="0"/>
                <a:cs typeface="Arial" pitchFamily="34" charset="0"/>
              </a:rPr>
            </a:br>
            <a:r>
              <a:rPr lang="en-US" altLang="ja-JP" sz="2000" dirty="0">
                <a:latin typeface="Arial" pitchFamily="34" charset="0"/>
                <a:cs typeface="Arial" pitchFamily="34" charset="0"/>
              </a:rPr>
              <a:t> </a:t>
            </a:r>
            <a:endParaRPr lang="en-US" b="1" dirty="0">
              <a:solidFill>
                <a:schemeClr val="bg2">
                  <a:lumMod val="75000"/>
                </a:schemeClr>
              </a:solidFill>
            </a:endParaRPr>
          </a:p>
          <a:p>
            <a:pPr algn="ctr"/>
            <a:r>
              <a:rPr lang="en-US" b="1" dirty="0">
                <a:solidFill>
                  <a:schemeClr val="bg2">
                    <a:lumMod val="75000"/>
                  </a:schemeClr>
                </a:solidFill>
              </a:rPr>
              <a:t>                                                                                  CONTACT US </a:t>
            </a:r>
          </a:p>
          <a:p>
            <a:r>
              <a:rPr lang="en-US" b="1" dirty="0">
                <a:solidFill>
                  <a:schemeClr val="bg2">
                    <a:lumMod val="75000"/>
                  </a:schemeClr>
                </a:solidFill>
              </a:rPr>
              <a:t>                                                                                                     MR. VIKAS SHARMA { PARTNER } </a:t>
            </a:r>
          </a:p>
          <a:p>
            <a:r>
              <a:rPr lang="en-US" b="1" dirty="0">
                <a:solidFill>
                  <a:schemeClr val="bg2">
                    <a:lumMod val="75000"/>
                  </a:schemeClr>
                </a:solidFill>
              </a:rPr>
              <a:t>                                                                                          EMAIL - sharmavikas00111@gmail.com</a:t>
            </a:r>
          </a:p>
          <a:p>
            <a:r>
              <a:rPr lang="en-US" b="1" dirty="0">
                <a:solidFill>
                  <a:schemeClr val="bg2">
                    <a:lumMod val="75000"/>
                  </a:schemeClr>
                </a:solidFill>
              </a:rPr>
              <a:t>                                                                                                       CONT. NO. -    +91 9927577422</a:t>
            </a:r>
          </a:p>
        </p:txBody>
      </p:sp>
    </p:spTree>
    <p:extLst>
      <p:ext uri="{BB962C8B-B14F-4D97-AF65-F5344CB8AC3E}">
        <p14:creationId xmlns:p14="http://schemas.microsoft.com/office/powerpoint/2010/main" val="3204977666"/>
      </p:ext>
    </p:extLst>
  </p:cSld>
  <p:clrMapOvr>
    <a:masterClrMapping/>
  </p:clrMapOvr>
</p:sld>
</file>

<file path=ppt/theme/theme1.xml><?xml version="1.0" encoding="utf-8"?>
<a:theme xmlns:a="http://schemas.openxmlformats.org/drawingml/2006/main" name="Office Them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3899</TotalTime>
  <Words>1012</Words>
  <Application>Microsoft Office PowerPoint</Application>
  <PresentationFormat>On-screen Show (4:3)</PresentationFormat>
  <Paragraphs>138</Paragraphs>
  <Slides>24</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Agency FB</vt:lpstr>
      <vt:lpstr>Arial</vt:lpstr>
      <vt:lpstr>Bookman Old Style</vt:lpstr>
      <vt:lpstr>Broadway</vt:lpstr>
      <vt:lpstr>Calibri</vt:lpstr>
      <vt:lpstr>Century</vt:lpstr>
      <vt:lpstr>Constantia</vt:lpstr>
      <vt:lpstr>Times New Roman</vt:lpstr>
      <vt:lpstr>Wingdings</vt:lpstr>
      <vt:lpstr>Office Theme</vt:lpstr>
      <vt:lpstr>PowerPoint Presentation</vt:lpstr>
      <vt:lpstr>PRODUCTS </vt:lpstr>
      <vt:lpstr>QUALITY OBJECTIVES </vt:lpstr>
      <vt:lpstr>ABOUT ESTABLISHMENT  </vt:lpstr>
      <vt:lpstr>PowerPoint Presentation</vt:lpstr>
      <vt:lpstr>PowerPoint Presentation</vt:lpstr>
      <vt:lpstr>Product Showcase</vt:lpstr>
      <vt:lpstr>Product Showcase</vt:lpstr>
      <vt:lpstr>Product Showcase</vt:lpstr>
      <vt:lpstr>FACTORY LAYOUT</vt:lpstr>
      <vt:lpstr>PowerPoint Presentation</vt:lpstr>
      <vt:lpstr>PowerPoint Presentation</vt:lpstr>
      <vt:lpstr> WELDING </vt:lpstr>
      <vt:lpstr>PowerPoint Presentation</vt:lpstr>
      <vt:lpstr>PowerPoint Presentation</vt:lpstr>
      <vt:lpstr>PowerPoint Presentation</vt:lpstr>
      <vt:lpstr>COMPANY POLICY AND BOARDS </vt:lpstr>
      <vt:lpstr>PowerPoint Presentation</vt:lpstr>
      <vt:lpstr>PowerPoint Presentation</vt:lpstr>
      <vt:lpstr>PowerPoint Presentation</vt:lpstr>
      <vt:lpstr>BHARAT BROTHERS OVERSEAS /QMS POLICY. </vt:lpstr>
      <vt:lpstr>PowerPoint Presentation</vt:lpstr>
      <vt:lpstr>PowerPoint Presentation</vt:lpstr>
      <vt:lpstr>Thanks ! For sharing your valuable time with us.    For any further queries visit or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SHASHI INTERNATIONAL INC</dc:title>
  <cp:lastModifiedBy>Vikas Sharma</cp:lastModifiedBy>
  <cp:revision>277</cp:revision>
  <dcterms:created xsi:type="dcterms:W3CDTF">2011-05-10T10:38:29Z</dcterms:created>
  <dcterms:modified xsi:type="dcterms:W3CDTF">2023-12-20T17:07:14Z</dcterms:modified>
</cp:coreProperties>
</file>